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72" r:id="rId1"/>
  </p:sldMasterIdLst>
  <p:notesMasterIdLst>
    <p:notesMasterId r:id="rId21"/>
  </p:notesMasterIdLst>
  <p:sldIdLst>
    <p:sldId id="296" r:id="rId2"/>
    <p:sldId id="297" r:id="rId3"/>
    <p:sldId id="298" r:id="rId4"/>
    <p:sldId id="299" r:id="rId5"/>
    <p:sldId id="301" r:id="rId6"/>
    <p:sldId id="315" r:id="rId7"/>
    <p:sldId id="302" r:id="rId8"/>
    <p:sldId id="303" r:id="rId9"/>
    <p:sldId id="304" r:id="rId10"/>
    <p:sldId id="306" r:id="rId11"/>
    <p:sldId id="307" r:id="rId12"/>
    <p:sldId id="309" r:id="rId13"/>
    <p:sldId id="308" r:id="rId14"/>
    <p:sldId id="310" r:id="rId15"/>
    <p:sldId id="311" r:id="rId16"/>
    <p:sldId id="312" r:id="rId17"/>
    <p:sldId id="313" r:id="rId18"/>
    <p:sldId id="305" r:id="rId19"/>
    <p:sldId id="314" r:id="rId20"/>
  </p:sldIdLst>
  <p:sldSz cx="9144000" cy="6858000" type="screen4x3"/>
  <p:notesSz cx="6858000" cy="9144000"/>
  <p:embeddedFontLst>
    <p:embeddedFont>
      <p:font typeface="맑은 고딕" panose="020B0503020000020004" pitchFamily="50" charset="-127"/>
      <p:regular r:id="rId22"/>
      <p:bold r:id="rId2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7853C-536D-4A76-A0AE-DD22124D55A5}" styleName="테마 스타일 1 - 강조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75DCB02-9BB8-47FD-8907-85C794F793BA}" styleName="테마 스타일 1 - 강조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FECB4D8-DB02-4DC6-A0A2-4F2EBAE1DC90}" styleName="보통 스타일 1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howGuides="1">
      <p:cViewPr varScale="1">
        <p:scale>
          <a:sx n="108" d="100"/>
          <a:sy n="108" d="100"/>
        </p:scale>
        <p:origin x="1704" y="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5D23EC-6B8A-413E-87A7-811AA89754FB}" type="datetimeFigureOut">
              <a:rPr lang="ko-KR" altLang="en-US" smtClean="0"/>
              <a:t>2019-11-06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1E7B0B-CEE4-4BD7-955B-06B3F1D393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90720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1E7B0B-CEE4-4BD7-955B-06B3F1D3933F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8221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E27044-C3DA-468F-A1DC-BAFEF4F87413}" type="datetimeFigureOut">
              <a:rPr lang="ko-KR" altLang="en-US" smtClean="0"/>
              <a:t>2019-11-06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254DB-B9B4-4C18-AB46-80C50A0DB7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57127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E27044-C3DA-468F-A1DC-BAFEF4F87413}" type="datetimeFigureOut">
              <a:rPr lang="ko-KR" altLang="en-US" smtClean="0"/>
              <a:t>2019-11-06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254DB-B9B4-4C18-AB46-80C50A0DB7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4088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E27044-C3DA-468F-A1DC-BAFEF4F87413}" type="datetimeFigureOut">
              <a:rPr lang="ko-KR" altLang="en-US" smtClean="0"/>
              <a:t>2019-11-06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254DB-B9B4-4C18-AB46-80C50A0DB7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44216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78098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4929411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E27044-C3DA-468F-A1DC-BAFEF4F87413}" type="datetimeFigureOut">
              <a:rPr lang="ko-KR" altLang="en-US" smtClean="0"/>
              <a:t>2019-11-06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254DB-B9B4-4C18-AB46-80C50A0DB7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93176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E27044-C3DA-468F-A1DC-BAFEF4F87413}" type="datetimeFigureOut">
              <a:rPr lang="ko-KR" altLang="en-US" smtClean="0"/>
              <a:t>2019-11-06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254DB-B9B4-4C18-AB46-80C50A0DB7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62106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E27044-C3DA-468F-A1DC-BAFEF4F87413}" type="datetimeFigureOut">
              <a:rPr lang="ko-KR" altLang="en-US" smtClean="0"/>
              <a:t>2019-11-06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254DB-B9B4-4C18-AB46-80C50A0DB7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531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E27044-C3DA-468F-A1DC-BAFEF4F87413}" type="datetimeFigureOut">
              <a:rPr lang="ko-KR" altLang="en-US" smtClean="0"/>
              <a:t>2019-11-06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254DB-B9B4-4C18-AB46-80C50A0DB7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46958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78098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E27044-C3DA-468F-A1DC-BAFEF4F87413}" type="datetimeFigureOut">
              <a:rPr lang="ko-KR" altLang="en-US" smtClean="0"/>
              <a:t>2019-11-06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254DB-B9B4-4C18-AB46-80C50A0DB7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37923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E27044-C3DA-468F-A1DC-BAFEF4F87413}" type="datetimeFigureOut">
              <a:rPr lang="ko-KR" altLang="en-US" smtClean="0"/>
              <a:t>2019-11-06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254DB-B9B4-4C18-AB46-80C50A0DB7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26274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E27044-C3DA-468F-A1DC-BAFEF4F87413}" type="datetimeFigureOut">
              <a:rPr lang="ko-KR" altLang="en-US" smtClean="0"/>
              <a:t>2019-11-06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254DB-B9B4-4C18-AB46-80C50A0DB7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50330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E27044-C3DA-468F-A1DC-BAFEF4F87413}" type="datetimeFigureOut">
              <a:rPr lang="ko-KR" altLang="en-US" smtClean="0"/>
              <a:t>2019-11-06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254DB-B9B4-4C18-AB46-80C50A0DB7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55908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E27044-C3DA-468F-A1DC-BAFEF4F87413}" type="datetimeFigureOut">
              <a:rPr lang="ko-KR" altLang="en-US" smtClean="0"/>
              <a:t>2019-11-06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5254DB-B9B4-4C18-AB46-80C50A0DB7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71898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3568" y="1484784"/>
            <a:ext cx="7772400" cy="1470025"/>
          </a:xfrm>
        </p:spPr>
        <p:txBody>
          <a:bodyPr/>
          <a:lstStyle/>
          <a:p>
            <a:r>
              <a:rPr lang="en-US" altLang="ko-KR" dirty="0"/>
              <a:t>R, NONMEM</a:t>
            </a:r>
            <a:r>
              <a:rPr lang="en-US" altLang="ko-KR" baseline="30000" dirty="0"/>
              <a:t>®</a:t>
            </a:r>
            <a:r>
              <a:rPr lang="en-US" altLang="ko-KR" dirty="0"/>
              <a:t>, </a:t>
            </a:r>
            <a:r>
              <a:rPr lang="en-US" altLang="ko-KR" dirty="0" err="1"/>
              <a:t>WinNonlin</a:t>
            </a:r>
            <a:r>
              <a:rPr lang="en-US" altLang="ko-KR" baseline="30000" dirty="0"/>
              <a:t>®</a:t>
            </a:r>
            <a:r>
              <a:rPr lang="ko-KR" altLang="ko-KR" dirty="0"/>
              <a:t>의 </a:t>
            </a:r>
            <a:r>
              <a:rPr lang="ko-KR" altLang="ko-KR" dirty="0" err="1"/>
              <a:t>약동학</a:t>
            </a:r>
            <a:r>
              <a:rPr lang="ko-KR" altLang="ko-KR" dirty="0"/>
              <a:t> 모형 적합 결과 비교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4365104"/>
            <a:ext cx="6400800" cy="1273696"/>
          </a:xfrm>
        </p:spPr>
        <p:txBody>
          <a:bodyPr>
            <a:normAutofit fontScale="85000" lnSpcReduction="20000"/>
          </a:bodyPr>
          <a:lstStyle/>
          <a:p>
            <a:r>
              <a:rPr lang="ko-KR" altLang="en-US" dirty="0">
                <a:solidFill>
                  <a:schemeClr val="tx1"/>
                </a:solidFill>
              </a:rPr>
              <a:t>배 균 섭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ko-KR" altLang="en-US" dirty="0">
                <a:solidFill>
                  <a:schemeClr val="tx1"/>
                </a:solidFill>
              </a:rPr>
              <a:t>서울아산병원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ko-KR" altLang="en-US" dirty="0">
                <a:solidFill>
                  <a:schemeClr val="tx1"/>
                </a:solidFill>
              </a:rPr>
              <a:t>울산대학교</a:t>
            </a:r>
            <a:endParaRPr lang="en-US" altLang="ko-KR" dirty="0">
              <a:solidFill>
                <a:schemeClr val="tx1"/>
              </a:solidFill>
            </a:endParaRPr>
          </a:p>
        </p:txBody>
      </p:sp>
      <p:pic>
        <p:nvPicPr>
          <p:cNvPr id="4" name="Picture 16" descr="new_logo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228184" y="4413777"/>
            <a:ext cx="1080120" cy="1080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17" descr="UU Logo Trans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63688" y="4365104"/>
            <a:ext cx="1236236" cy="11774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1598982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C5A95CD7-26FD-4572-A348-B807DBC0A3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1097189"/>
            <a:ext cx="6925433" cy="526593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39315716-8A96-4521-A7A1-80688BE295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2630"/>
            <a:ext cx="8229600" cy="778098"/>
          </a:xfrm>
        </p:spPr>
        <p:txBody>
          <a:bodyPr>
            <a:normAutofit/>
          </a:bodyPr>
          <a:lstStyle/>
          <a:p>
            <a:r>
              <a:rPr lang="en-US" altLang="ko-KR" sz="2800" dirty="0"/>
              <a:t>PK50 Analysis of multiple subjects</a:t>
            </a:r>
            <a:endParaRPr lang="ko-KR" altLang="en-US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CA87DA-FCCE-46F6-922E-E983271248CA}"/>
              </a:ext>
            </a:extLst>
          </p:cNvPr>
          <p:cNvSpPr txBox="1"/>
          <p:nvPr/>
        </p:nvSpPr>
        <p:spPr>
          <a:xfrm>
            <a:off x="7308304" y="980728"/>
            <a:ext cx="1425390" cy="54591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latin typeface="Courier New" panose="02070309020205020404" pitchFamily="49" charset="0"/>
                <a:cs typeface="Courier New" panose="02070309020205020404" pitchFamily="49" charset="0"/>
              </a:rPr>
              <a:t> CL</a:t>
            </a:r>
          </a:p>
          <a:p>
            <a:pPr>
              <a:lnSpc>
                <a:spcPct val="150000"/>
              </a:lnSpc>
            </a:pPr>
            <a:r>
              <a:rPr lang="en-US" altLang="ko-KR" b="1" dirty="0">
                <a:latin typeface="Courier New" panose="02070309020205020404" pitchFamily="49" charset="0"/>
                <a:cs typeface="Courier New" panose="02070309020205020404" pitchFamily="49" charset="0"/>
              </a:rPr>
              <a:t> 9.897063</a:t>
            </a:r>
          </a:p>
          <a:p>
            <a:pPr>
              <a:lnSpc>
                <a:spcPct val="150000"/>
              </a:lnSpc>
            </a:pPr>
            <a:r>
              <a:rPr lang="en-US" altLang="ko-KR" b="1" dirty="0">
                <a:latin typeface="Courier New" panose="02070309020205020404" pitchFamily="49" charset="0"/>
                <a:cs typeface="Courier New" panose="02070309020205020404" pitchFamily="49" charset="0"/>
              </a:rPr>
              <a:t>14.265702</a:t>
            </a:r>
          </a:p>
          <a:p>
            <a:pPr>
              <a:lnSpc>
                <a:spcPct val="150000"/>
              </a:lnSpc>
            </a:pPr>
            <a:r>
              <a:rPr lang="en-US" altLang="ko-KR" b="1" dirty="0">
                <a:latin typeface="Courier New" panose="02070309020205020404" pitchFamily="49" charset="0"/>
                <a:cs typeface="Courier New" panose="02070309020205020404" pitchFamily="49" charset="0"/>
              </a:rPr>
              <a:t> 9.645258</a:t>
            </a:r>
          </a:p>
          <a:p>
            <a:pPr>
              <a:lnSpc>
                <a:spcPct val="150000"/>
              </a:lnSpc>
            </a:pPr>
            <a:r>
              <a:rPr lang="en-US" altLang="ko-KR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6.326855</a:t>
            </a:r>
          </a:p>
          <a:p>
            <a:pPr>
              <a:lnSpc>
                <a:spcPct val="150000"/>
              </a:lnSpc>
            </a:pPr>
            <a:r>
              <a:rPr lang="en-US" altLang="ko-KR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8.706887</a:t>
            </a:r>
          </a:p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15.025262</a:t>
            </a:r>
          </a:p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13.254392</a:t>
            </a:r>
          </a:p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9.340621</a:t>
            </a:r>
          </a:p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14.873488</a:t>
            </a:r>
          </a:p>
          <a:p>
            <a:pPr>
              <a:lnSpc>
                <a:spcPct val="150000"/>
              </a:lnSpc>
            </a:pPr>
            <a:r>
              <a:rPr lang="en-US" altLang="ko-KR" b="1" dirty="0">
                <a:latin typeface="Courier New" panose="02070309020205020404" pitchFamily="49" charset="0"/>
                <a:cs typeface="Courier New" panose="02070309020205020404" pitchFamily="49" charset="0"/>
              </a:rPr>
              <a:t>10.561968</a:t>
            </a:r>
          </a:p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17.102183</a:t>
            </a:r>
          </a:p>
          <a:p>
            <a:pPr>
              <a:lnSpc>
                <a:spcPct val="150000"/>
              </a:lnSpc>
            </a:pPr>
            <a:r>
              <a:rPr lang="en-US" altLang="ko-KR" b="1" dirty="0">
                <a:latin typeface="Courier New" panose="02070309020205020404" pitchFamily="49" charset="0"/>
                <a:cs typeface="Courier New" panose="02070309020205020404" pitchFamily="49" charset="0"/>
              </a:rPr>
              <a:t>14.915294</a:t>
            </a:r>
            <a:endParaRPr lang="ko-KR" alt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02D7A35-F8BA-4823-BBFC-FC34DC32E946}"/>
              </a:ext>
            </a:extLst>
          </p:cNvPr>
          <p:cNvSpPr/>
          <p:nvPr/>
        </p:nvSpPr>
        <p:spPr>
          <a:xfrm>
            <a:off x="3681976" y="2780928"/>
            <a:ext cx="890024" cy="23762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7C3AD74-03B2-4301-A4E9-20B3AB2C66CF}"/>
              </a:ext>
            </a:extLst>
          </p:cNvPr>
          <p:cNvSpPr/>
          <p:nvPr/>
        </p:nvSpPr>
        <p:spPr>
          <a:xfrm>
            <a:off x="3707904" y="5589240"/>
            <a:ext cx="890024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21920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4306E7E9-8B78-44D5-9645-2B8C0314B7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784" y="1435711"/>
            <a:ext cx="6398253" cy="4945617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3D33BDBB-7C6B-4A57-AE5E-472D78D62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32656"/>
            <a:ext cx="8229600" cy="562074"/>
          </a:xfrm>
        </p:spPr>
        <p:txBody>
          <a:bodyPr>
            <a:normAutofit/>
          </a:bodyPr>
          <a:lstStyle/>
          <a:p>
            <a:r>
              <a:rPr lang="en-US" altLang="ko-KR" sz="2800" dirty="0"/>
              <a:t>PK50 Analysis of multiple subjects</a:t>
            </a:r>
            <a:endParaRPr lang="ko-KR" altLang="en-US" sz="2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A5419A-F6EC-45AB-A039-93B3C8FE2627}"/>
              </a:ext>
            </a:extLst>
          </p:cNvPr>
          <p:cNvSpPr txBox="1"/>
          <p:nvPr/>
        </p:nvSpPr>
        <p:spPr>
          <a:xfrm>
            <a:off x="7220647" y="994603"/>
            <a:ext cx="1425390" cy="54591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CLd</a:t>
            </a:r>
            <a:endParaRPr lang="en-US" altLang="ko-KR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ko-KR" b="1" dirty="0">
                <a:latin typeface="Courier New" panose="02070309020205020404" pitchFamily="49" charset="0"/>
                <a:cs typeface="Courier New" panose="02070309020205020404" pitchFamily="49" charset="0"/>
              </a:rPr>
              <a:t> 4.633642</a:t>
            </a:r>
          </a:p>
          <a:p>
            <a:pPr>
              <a:lnSpc>
                <a:spcPct val="150000"/>
              </a:lnSpc>
            </a:pPr>
            <a:r>
              <a:rPr lang="en-US" altLang="ko-KR" b="1" dirty="0">
                <a:latin typeface="Courier New" panose="02070309020205020404" pitchFamily="49" charset="0"/>
                <a:cs typeface="Courier New" panose="02070309020205020404" pitchFamily="49" charset="0"/>
              </a:rPr>
              <a:t> 5.007235</a:t>
            </a:r>
          </a:p>
          <a:p>
            <a:pPr>
              <a:lnSpc>
                <a:spcPct val="150000"/>
              </a:lnSpc>
            </a:pPr>
            <a:r>
              <a:rPr lang="en-US" altLang="ko-KR" b="1" dirty="0">
                <a:latin typeface="Courier New" panose="02070309020205020404" pitchFamily="49" charset="0"/>
                <a:cs typeface="Courier New" panose="02070309020205020404" pitchFamily="49" charset="0"/>
              </a:rPr>
              <a:t> 2.119850</a:t>
            </a:r>
          </a:p>
          <a:p>
            <a:pPr>
              <a:lnSpc>
                <a:spcPct val="150000"/>
              </a:lnSpc>
            </a:pPr>
            <a:r>
              <a:rPr lang="en-US" altLang="ko-KR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3.819067</a:t>
            </a:r>
          </a:p>
          <a:p>
            <a:pPr>
              <a:lnSpc>
                <a:spcPct val="150000"/>
              </a:lnSpc>
            </a:pPr>
            <a:r>
              <a:rPr lang="en-US" altLang="ko-KR" b="1" dirty="0">
                <a:latin typeface="Courier New" panose="02070309020205020404" pitchFamily="49" charset="0"/>
                <a:cs typeface="Courier New" panose="02070309020205020404" pitchFamily="49" charset="0"/>
              </a:rPr>
              <a:t> 2.647359</a:t>
            </a:r>
          </a:p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13.347022</a:t>
            </a:r>
          </a:p>
          <a:p>
            <a:pPr>
              <a:lnSpc>
                <a:spcPct val="150000"/>
              </a:lnSpc>
            </a:pPr>
            <a:r>
              <a:rPr lang="en-US" altLang="ko-KR" b="1" dirty="0">
                <a:latin typeface="Courier New" panose="02070309020205020404" pitchFamily="49" charset="0"/>
                <a:cs typeface="Courier New" panose="02070309020205020404" pitchFamily="49" charset="0"/>
              </a:rPr>
              <a:t> 5.949381</a:t>
            </a:r>
          </a:p>
          <a:p>
            <a:pPr>
              <a:lnSpc>
                <a:spcPct val="150000"/>
              </a:lnSpc>
            </a:pPr>
            <a:r>
              <a:rPr lang="en-US" altLang="ko-KR" b="1" dirty="0">
                <a:latin typeface="Courier New" panose="02070309020205020404" pitchFamily="49" charset="0"/>
                <a:cs typeface="Courier New" panose="02070309020205020404" pitchFamily="49" charset="0"/>
              </a:rPr>
              <a:t> 4.125270</a:t>
            </a:r>
          </a:p>
          <a:p>
            <a:pPr>
              <a:lnSpc>
                <a:spcPct val="150000"/>
              </a:lnSpc>
            </a:pPr>
            <a:r>
              <a:rPr lang="en-US" altLang="ko-KR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4.347647</a:t>
            </a:r>
          </a:p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6.674391</a:t>
            </a:r>
          </a:p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8.266373</a:t>
            </a:r>
          </a:p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3.433052</a:t>
            </a:r>
            <a:endParaRPr lang="ko-KR" altLang="en-US" b="1" dirty="0">
              <a:solidFill>
                <a:srgbClr val="0000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D5F1A33-1F29-4CF2-A6DA-0B9AB5F3536A}"/>
              </a:ext>
            </a:extLst>
          </p:cNvPr>
          <p:cNvSpPr/>
          <p:nvPr/>
        </p:nvSpPr>
        <p:spPr>
          <a:xfrm>
            <a:off x="3995936" y="3539477"/>
            <a:ext cx="890024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4C1F179-0940-4B9C-9A08-890CC7EF197B}"/>
              </a:ext>
            </a:extLst>
          </p:cNvPr>
          <p:cNvSpPr/>
          <p:nvPr/>
        </p:nvSpPr>
        <p:spPr>
          <a:xfrm>
            <a:off x="3995936" y="2708920"/>
            <a:ext cx="890024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B40FDDF-63CF-4A4B-97BD-436935C122B1}"/>
              </a:ext>
            </a:extLst>
          </p:cNvPr>
          <p:cNvSpPr/>
          <p:nvPr/>
        </p:nvSpPr>
        <p:spPr>
          <a:xfrm>
            <a:off x="4027934" y="4752996"/>
            <a:ext cx="890024" cy="155632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078AFA5-B734-4BC6-9E60-AD14703230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341" y="1099673"/>
            <a:ext cx="6407696" cy="357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8141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F1A76EE4-C63D-49A1-9CC5-4D7E6F2CFA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341" y="1459310"/>
            <a:ext cx="6452602" cy="4946396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7878D9A1-D1E2-4A7E-9360-743DDB40A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4082"/>
          </a:xfrm>
        </p:spPr>
        <p:txBody>
          <a:bodyPr>
            <a:normAutofit/>
          </a:bodyPr>
          <a:lstStyle/>
          <a:p>
            <a:r>
              <a:rPr lang="en-US" altLang="ko-KR" sz="2800" dirty="0"/>
              <a:t>PK50 Analysis of multiple subjects</a:t>
            </a:r>
            <a:endParaRPr lang="ko-KR" altLang="en-US" sz="2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E48759-11A3-4ED8-9AB2-41B166138900}"/>
              </a:ext>
            </a:extLst>
          </p:cNvPr>
          <p:cNvSpPr txBox="1"/>
          <p:nvPr/>
        </p:nvSpPr>
        <p:spPr>
          <a:xfrm>
            <a:off x="7380312" y="1028057"/>
            <a:ext cx="1425390" cy="54938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Vc</a:t>
            </a:r>
            <a:endParaRPr lang="en-US" altLang="ko-KR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18.187989</a:t>
            </a:r>
          </a:p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20.311831</a:t>
            </a:r>
          </a:p>
          <a:p>
            <a:pPr>
              <a:lnSpc>
                <a:spcPct val="150000"/>
              </a:lnSpc>
            </a:pPr>
            <a:r>
              <a:rPr lang="en-US" altLang="ko-KR" b="1" dirty="0">
                <a:latin typeface="Courier New" panose="02070309020205020404" pitchFamily="49" charset="0"/>
                <a:cs typeface="Courier New" panose="02070309020205020404" pitchFamily="49" charset="0"/>
              </a:rPr>
              <a:t>21.232169</a:t>
            </a:r>
          </a:p>
          <a:p>
            <a:pPr>
              <a:lnSpc>
                <a:spcPct val="150000"/>
              </a:lnSpc>
            </a:pPr>
            <a:r>
              <a:rPr lang="en-US" altLang="ko-KR" b="1" dirty="0">
                <a:latin typeface="Courier New" panose="02070309020205020404" pitchFamily="49" charset="0"/>
                <a:cs typeface="Courier New" panose="02070309020205020404" pitchFamily="49" charset="0"/>
              </a:rPr>
              <a:t> 9.425423</a:t>
            </a:r>
          </a:p>
          <a:p>
            <a:pPr>
              <a:lnSpc>
                <a:spcPct val="150000"/>
              </a:lnSpc>
            </a:pPr>
            <a:r>
              <a:rPr lang="en-US" altLang="ko-KR" b="1" dirty="0">
                <a:latin typeface="Courier New" panose="02070309020205020404" pitchFamily="49" charset="0"/>
                <a:cs typeface="Courier New" panose="02070309020205020404" pitchFamily="49" charset="0"/>
              </a:rPr>
              <a:t>11.187009</a:t>
            </a:r>
          </a:p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21.088087</a:t>
            </a:r>
          </a:p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21.277327</a:t>
            </a:r>
          </a:p>
          <a:p>
            <a:pPr>
              <a:lnSpc>
                <a:spcPct val="150000"/>
              </a:lnSpc>
            </a:pPr>
            <a:r>
              <a:rPr lang="en-US" altLang="ko-KR" b="1" dirty="0">
                <a:latin typeface="Courier New" panose="02070309020205020404" pitchFamily="49" charset="0"/>
                <a:cs typeface="Courier New" panose="02070309020205020404" pitchFamily="49" charset="0"/>
              </a:rPr>
              <a:t>12.907665</a:t>
            </a:r>
          </a:p>
          <a:p>
            <a:pPr>
              <a:lnSpc>
                <a:spcPct val="150000"/>
              </a:lnSpc>
            </a:pPr>
            <a:r>
              <a:rPr lang="en-US" altLang="ko-KR" b="1" dirty="0">
                <a:latin typeface="Courier New" panose="02070309020205020404" pitchFamily="49" charset="0"/>
                <a:cs typeface="Courier New" panose="02070309020205020404" pitchFamily="49" charset="0"/>
              </a:rPr>
              <a:t>21.080374</a:t>
            </a:r>
          </a:p>
          <a:p>
            <a:pPr>
              <a:lnSpc>
                <a:spcPct val="150000"/>
              </a:lnSpc>
            </a:pPr>
            <a:r>
              <a:rPr lang="en-US" altLang="ko-KR" b="1" dirty="0">
                <a:latin typeface="Courier New" panose="02070309020205020404" pitchFamily="49" charset="0"/>
                <a:cs typeface="Courier New" panose="02070309020205020404" pitchFamily="49" charset="0"/>
              </a:rPr>
              <a:t>22.398295</a:t>
            </a:r>
          </a:p>
          <a:p>
            <a:pPr>
              <a:lnSpc>
                <a:spcPct val="150000"/>
              </a:lnSpc>
            </a:pPr>
            <a:r>
              <a:rPr lang="en-US" altLang="ko-KR" b="1" dirty="0">
                <a:latin typeface="Courier New" panose="02070309020205020404" pitchFamily="49" charset="0"/>
                <a:cs typeface="Courier New" panose="02070309020205020404" pitchFamily="49" charset="0"/>
              </a:rPr>
              <a:t>29.880453</a:t>
            </a:r>
          </a:p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21.953160</a:t>
            </a:r>
            <a:endParaRPr lang="ko-KR" altLang="en-US" b="1" dirty="0">
              <a:solidFill>
                <a:srgbClr val="0000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5EF825B-2EA1-419A-A628-D7D4F247BACD}"/>
              </a:ext>
            </a:extLst>
          </p:cNvPr>
          <p:cNvSpPr/>
          <p:nvPr/>
        </p:nvSpPr>
        <p:spPr>
          <a:xfrm>
            <a:off x="3930402" y="3549201"/>
            <a:ext cx="936104" cy="7920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1B85092-E78F-42CB-BC42-F0A8437D921F}"/>
              </a:ext>
            </a:extLst>
          </p:cNvPr>
          <p:cNvSpPr/>
          <p:nvPr/>
        </p:nvSpPr>
        <p:spPr>
          <a:xfrm>
            <a:off x="3930402" y="1480644"/>
            <a:ext cx="936104" cy="7962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1824BEA-FE4D-4986-A921-1FB20820FB2D}"/>
              </a:ext>
            </a:extLst>
          </p:cNvPr>
          <p:cNvSpPr/>
          <p:nvPr/>
        </p:nvSpPr>
        <p:spPr>
          <a:xfrm>
            <a:off x="3930402" y="6021287"/>
            <a:ext cx="936104" cy="3844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15409B2-74F9-4923-8B60-60F880AA46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341" y="1099674"/>
            <a:ext cx="6452602" cy="359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6624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5EB4D53A-9D1E-4EA0-81AF-97BA1E4338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662" y="1225865"/>
            <a:ext cx="6452602" cy="35963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5F0DFC7-29B4-4D7E-9603-4CD441AE2B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416" y="1594251"/>
            <a:ext cx="6470848" cy="4861696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303D5EC3-C887-4D1E-BA25-1889A4D66C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2134"/>
            <a:ext cx="8229600" cy="778098"/>
          </a:xfrm>
        </p:spPr>
        <p:txBody>
          <a:bodyPr>
            <a:normAutofit/>
          </a:bodyPr>
          <a:lstStyle/>
          <a:p>
            <a:r>
              <a:rPr lang="en-US" altLang="ko-KR" sz="2800" dirty="0"/>
              <a:t>PK50 Analysis of multiple subjects</a:t>
            </a:r>
            <a:endParaRPr lang="ko-KR" altLang="en-US" sz="2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0BF78D-E07F-4D55-A520-D046502F46CD}"/>
              </a:ext>
            </a:extLst>
          </p:cNvPr>
          <p:cNvSpPr txBox="1"/>
          <p:nvPr/>
        </p:nvSpPr>
        <p:spPr>
          <a:xfrm>
            <a:off x="7524328" y="1052736"/>
            <a:ext cx="1287532" cy="54938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Vt</a:t>
            </a:r>
            <a:endParaRPr lang="en-US" altLang="ko-KR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26.19736</a:t>
            </a:r>
          </a:p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25.22711</a:t>
            </a:r>
          </a:p>
          <a:p>
            <a:pPr>
              <a:lnSpc>
                <a:spcPct val="150000"/>
              </a:lnSpc>
            </a:pPr>
            <a:r>
              <a:rPr lang="en-US" altLang="ko-KR" b="1" dirty="0">
                <a:latin typeface="Courier New" panose="02070309020205020404" pitchFamily="49" charset="0"/>
                <a:cs typeface="Courier New" panose="02070309020205020404" pitchFamily="49" charset="0"/>
              </a:rPr>
              <a:t>17.34608</a:t>
            </a:r>
          </a:p>
          <a:p>
            <a:pPr>
              <a:lnSpc>
                <a:spcPct val="150000"/>
              </a:lnSpc>
            </a:pPr>
            <a:r>
              <a:rPr lang="en-US" altLang="ko-KR" b="1" dirty="0">
                <a:latin typeface="Courier New" panose="02070309020205020404" pitchFamily="49" charset="0"/>
                <a:cs typeface="Courier New" panose="02070309020205020404" pitchFamily="49" charset="0"/>
              </a:rPr>
              <a:t>11.25341</a:t>
            </a:r>
          </a:p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20.10544</a:t>
            </a:r>
          </a:p>
          <a:p>
            <a:pPr>
              <a:lnSpc>
                <a:spcPct val="150000"/>
              </a:lnSpc>
            </a:pPr>
            <a:r>
              <a:rPr lang="en-US" altLang="ko-KR" b="1" dirty="0">
                <a:latin typeface="Courier New" panose="02070309020205020404" pitchFamily="49" charset="0"/>
                <a:cs typeface="Courier New" panose="02070309020205020404" pitchFamily="49" charset="0"/>
              </a:rPr>
              <a:t>29.87090</a:t>
            </a:r>
          </a:p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24.27270</a:t>
            </a:r>
          </a:p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34.74399</a:t>
            </a:r>
          </a:p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25.79087</a:t>
            </a:r>
          </a:p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20.36938</a:t>
            </a:r>
          </a:p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37.38242</a:t>
            </a:r>
          </a:p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23.93740</a:t>
            </a:r>
            <a:endParaRPr lang="ko-KR" altLang="en-US" b="1" dirty="0">
              <a:solidFill>
                <a:srgbClr val="0000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7F6B18D-E86E-4A17-8A39-99932BFA5830}"/>
              </a:ext>
            </a:extLst>
          </p:cNvPr>
          <p:cNvSpPr/>
          <p:nvPr/>
        </p:nvSpPr>
        <p:spPr>
          <a:xfrm>
            <a:off x="3851920" y="3212976"/>
            <a:ext cx="3096344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A93D8E3-C2FB-4CFF-BC92-F904D22173EB}"/>
              </a:ext>
            </a:extLst>
          </p:cNvPr>
          <p:cNvSpPr/>
          <p:nvPr/>
        </p:nvSpPr>
        <p:spPr>
          <a:xfrm>
            <a:off x="3879899" y="1580548"/>
            <a:ext cx="980133" cy="768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E5F4F26-8C96-4357-AEE1-2A651A7BF61F}"/>
              </a:ext>
            </a:extLst>
          </p:cNvPr>
          <p:cNvSpPr/>
          <p:nvPr/>
        </p:nvSpPr>
        <p:spPr>
          <a:xfrm>
            <a:off x="3851920" y="4002452"/>
            <a:ext cx="980133" cy="24534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96885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5EEF561E-D9C1-42E9-8793-260DAD7B51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9992" y="1393708"/>
            <a:ext cx="4495393" cy="2331103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5AA30386-28AA-4128-A2C6-A17EBC4BA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/>
              <a:t>PK50 Analysis of multiple subjects</a:t>
            </a:r>
            <a:endParaRPr lang="ko-KR" altLang="en-US" sz="28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A5C12D1-BBD4-4BC6-9925-F7CA9AA029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335124"/>
            <a:ext cx="4469095" cy="244827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CE87556-5E4B-49C0-B72F-8CD31863D31A}"/>
              </a:ext>
            </a:extLst>
          </p:cNvPr>
          <p:cNvSpPr txBox="1"/>
          <p:nvPr/>
        </p:nvSpPr>
        <p:spPr>
          <a:xfrm>
            <a:off x="899592" y="4293096"/>
            <a:ext cx="734481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altLang="ko-KR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$Est                                        </a:t>
            </a:r>
          </a:p>
          <a:p>
            <a:r>
              <a:rPr lang="fr-FR" altLang="ko-KR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CL        CLd        Vc       Vt </a:t>
            </a:r>
          </a:p>
          <a:p>
            <a:r>
              <a:rPr lang="fr-FR" altLang="ko-KR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PE  11.7849228  </a:t>
            </a:r>
            <a:r>
              <a:rPr lang="fr-FR" altLang="ko-KR" sz="2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3.6851956</a:t>
            </a:r>
            <a:r>
              <a:rPr lang="fr-FR" altLang="ko-KR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19.446899 </a:t>
            </a:r>
            <a:r>
              <a:rPr lang="fr-FR" altLang="ko-KR" sz="2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15.75607</a:t>
            </a:r>
            <a:r>
              <a:rPr lang="fr-FR" altLang="ko-KR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fr-FR" altLang="ko-KR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SE   0.3424158  0.9050915  1.405665  2.66455 </a:t>
            </a:r>
          </a:p>
          <a:p>
            <a:r>
              <a:rPr lang="fr-FR" altLang="ko-KR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RSE  </a:t>
            </a:r>
            <a:r>
              <a:rPr lang="fr-FR" altLang="ko-KR" sz="2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2.9055417 24.5602016  7.228223 16.91126 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98F21BF-539A-43E5-A855-DAC7F53A90E8}"/>
              </a:ext>
            </a:extLst>
          </p:cNvPr>
          <p:cNvSpPr/>
          <p:nvPr/>
        </p:nvSpPr>
        <p:spPr>
          <a:xfrm>
            <a:off x="6516216" y="2564904"/>
            <a:ext cx="720080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84853AB-F4EF-48A7-B8D4-BCCDA2EC96B7}"/>
              </a:ext>
            </a:extLst>
          </p:cNvPr>
          <p:cNvSpPr/>
          <p:nvPr/>
        </p:nvSpPr>
        <p:spPr>
          <a:xfrm>
            <a:off x="6498654" y="3356992"/>
            <a:ext cx="720080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F25217F-51D8-4900-B112-31231F878788}"/>
              </a:ext>
            </a:extLst>
          </p:cNvPr>
          <p:cNvSpPr/>
          <p:nvPr/>
        </p:nvSpPr>
        <p:spPr>
          <a:xfrm>
            <a:off x="7965504" y="2132856"/>
            <a:ext cx="720080" cy="15841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68891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39CC0ABF-805A-4F0B-9D3C-D51299601E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6280" y="1285772"/>
            <a:ext cx="4814192" cy="2096353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5B995DF1-D13E-4B17-BA25-32E614984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/>
              <a:t>PK50 Analysis of multiple subjects</a:t>
            </a:r>
            <a:endParaRPr lang="ko-KR" altLang="en-US" sz="28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92AC4C3-558B-4FB8-AB13-1C1A45AD54A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957840"/>
            <a:ext cx="2784538" cy="278208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CB1D5DA-67E1-4D7F-B866-B5B127570F76}"/>
              </a:ext>
            </a:extLst>
          </p:cNvPr>
          <p:cNvSpPr txBox="1"/>
          <p:nvPr/>
        </p:nvSpPr>
        <p:spPr>
          <a:xfrm>
            <a:off x="1786622" y="4149080"/>
            <a:ext cx="557075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altLang="ko-KR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$Est                               </a:t>
            </a:r>
          </a:p>
          <a:p>
            <a:r>
              <a:rPr lang="fr-FR" altLang="ko-KR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EC50       Emax          n</a:t>
            </a:r>
          </a:p>
          <a:p>
            <a:r>
              <a:rPr lang="fr-FR" altLang="ko-KR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PE   </a:t>
            </a:r>
            <a:r>
              <a:rPr lang="fr-FR" altLang="ko-KR" sz="2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1.261788 1.74565583  3.0030001</a:t>
            </a:r>
          </a:p>
          <a:p>
            <a:r>
              <a:rPr lang="fr-FR" altLang="ko-KR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SE   0.163241 0.08691539  0.7952273</a:t>
            </a:r>
          </a:p>
          <a:p>
            <a:r>
              <a:rPr lang="fr-FR" altLang="ko-KR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RSE </a:t>
            </a:r>
            <a:r>
              <a:rPr lang="fr-FR" altLang="ko-KR" sz="2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12.937278 4.97895351 26.4810957</a:t>
            </a:r>
          </a:p>
          <a:p>
            <a:endParaRPr lang="ko-KR" alt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08134D1-847B-439F-B154-9B5D15F32D36}"/>
              </a:ext>
            </a:extLst>
          </p:cNvPr>
          <p:cNvSpPr/>
          <p:nvPr/>
        </p:nvSpPr>
        <p:spPr>
          <a:xfrm>
            <a:off x="6012160" y="2132856"/>
            <a:ext cx="2520280" cy="12241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47044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5D6880-A96C-4D1B-A877-8BC2837D62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4082"/>
          </a:xfrm>
        </p:spPr>
        <p:txBody>
          <a:bodyPr>
            <a:normAutofit/>
          </a:bodyPr>
          <a:lstStyle/>
          <a:p>
            <a:r>
              <a:rPr lang="en-US" altLang="ko-KR" sz="2800" dirty="0"/>
              <a:t>PK51 Multi-compartment drug/metabolite</a:t>
            </a:r>
            <a:endParaRPr lang="ko-KR" altLang="en-US" sz="2800" dirty="0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8444620E-90E2-4CCE-BA84-5AE546E6E2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3448631"/>
              </p:ext>
            </p:extLst>
          </p:nvPr>
        </p:nvGraphicFramePr>
        <p:xfrm>
          <a:off x="251520" y="1052736"/>
          <a:ext cx="4176464" cy="5544625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487104">
                  <a:extLst>
                    <a:ext uri="{9D8B030D-6E8A-4147-A177-3AD203B41FA5}">
                      <a16:colId xmlns:a16="http://schemas.microsoft.com/office/drawing/2014/main" val="1031755665"/>
                    </a:ext>
                  </a:extLst>
                </a:gridCol>
                <a:gridCol w="631431">
                  <a:extLst>
                    <a:ext uri="{9D8B030D-6E8A-4147-A177-3AD203B41FA5}">
                      <a16:colId xmlns:a16="http://schemas.microsoft.com/office/drawing/2014/main" val="219280901"/>
                    </a:ext>
                  </a:extLst>
                </a:gridCol>
                <a:gridCol w="595349">
                  <a:extLst>
                    <a:ext uri="{9D8B030D-6E8A-4147-A177-3AD203B41FA5}">
                      <a16:colId xmlns:a16="http://schemas.microsoft.com/office/drawing/2014/main" val="544954684"/>
                    </a:ext>
                  </a:extLst>
                </a:gridCol>
                <a:gridCol w="635941">
                  <a:extLst>
                    <a:ext uri="{9D8B030D-6E8A-4147-A177-3AD203B41FA5}">
                      <a16:colId xmlns:a16="http://schemas.microsoft.com/office/drawing/2014/main" val="3160684179"/>
                    </a:ext>
                  </a:extLst>
                </a:gridCol>
                <a:gridCol w="595349">
                  <a:extLst>
                    <a:ext uri="{9D8B030D-6E8A-4147-A177-3AD203B41FA5}">
                      <a16:colId xmlns:a16="http://schemas.microsoft.com/office/drawing/2014/main" val="826747393"/>
                    </a:ext>
                  </a:extLst>
                </a:gridCol>
                <a:gridCol w="595349">
                  <a:extLst>
                    <a:ext uri="{9D8B030D-6E8A-4147-A177-3AD203B41FA5}">
                      <a16:colId xmlns:a16="http://schemas.microsoft.com/office/drawing/2014/main" val="301375708"/>
                    </a:ext>
                  </a:extLst>
                </a:gridCol>
                <a:gridCol w="635941">
                  <a:extLst>
                    <a:ext uri="{9D8B030D-6E8A-4147-A177-3AD203B41FA5}">
                      <a16:colId xmlns:a16="http://schemas.microsoft.com/office/drawing/2014/main" val="2087374373"/>
                    </a:ext>
                  </a:extLst>
                </a:gridCol>
              </a:tblGrid>
              <a:tr h="22178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#ID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29" marR="8229" marT="822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kern="1200" dirty="0">
                          <a:effectLst/>
                        </a:rPr>
                        <a:t>TIME</a:t>
                      </a:r>
                      <a:endParaRPr lang="en-US" sz="11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229" marR="8229" marT="822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AMT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29" marR="8229" marT="822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RATE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29" marR="8229" marT="822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CMT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29" marR="8229" marT="822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DV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29" marR="8229" marT="822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MDV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29" marR="8229" marT="8229" marB="0" anchor="ctr"/>
                </a:tc>
                <a:extLst>
                  <a:ext uri="{0D108BD9-81ED-4DB2-BD59-A6C34878D82A}">
                    <a16:rowId xmlns:a16="http://schemas.microsoft.com/office/drawing/2014/main" val="2134523143"/>
                  </a:ext>
                </a:extLst>
              </a:tr>
              <a:tr h="22178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29" marR="8229" marT="822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29" marR="8229" marT="822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5000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29" marR="8229" marT="822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1000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29" marR="8229" marT="822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2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29" marR="8229" marT="822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.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29" marR="8229" marT="822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29" marR="8229" marT="8229" marB="0" anchor="ctr"/>
                </a:tc>
                <a:extLst>
                  <a:ext uri="{0D108BD9-81ED-4DB2-BD59-A6C34878D82A}">
                    <a16:rowId xmlns:a16="http://schemas.microsoft.com/office/drawing/2014/main" val="2818061409"/>
                  </a:ext>
                </a:extLst>
              </a:tr>
              <a:tr h="22178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29" marR="8229" marT="822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2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29" marR="8229" marT="822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.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29" marR="8229" marT="822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.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29" marR="8229" marT="822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2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29" marR="8229" marT="822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100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29" marR="8229" marT="822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29" marR="8229" marT="8229" marB="0" anchor="ctr"/>
                </a:tc>
                <a:extLst>
                  <a:ext uri="{0D108BD9-81ED-4DB2-BD59-A6C34878D82A}">
                    <a16:rowId xmlns:a16="http://schemas.microsoft.com/office/drawing/2014/main" val="3746605233"/>
                  </a:ext>
                </a:extLst>
              </a:tr>
              <a:tr h="22178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29" marR="8229" marT="822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5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29" marR="8229" marT="822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.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29" marR="8229" marT="822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.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29" marR="8229" marT="822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2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29" marR="8229" marT="822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240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29" marR="8229" marT="822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29" marR="8229" marT="8229" marB="0" anchor="ctr"/>
                </a:tc>
                <a:extLst>
                  <a:ext uri="{0D108BD9-81ED-4DB2-BD59-A6C34878D82A}">
                    <a16:rowId xmlns:a16="http://schemas.microsoft.com/office/drawing/2014/main" val="2972066437"/>
                  </a:ext>
                </a:extLst>
              </a:tr>
              <a:tr h="22178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29" marR="8229" marT="822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5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29" marR="8229" marT="822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.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29" marR="8229" marT="822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.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29" marR="8229" marT="822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4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29" marR="8229" marT="822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61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29" marR="8229" marT="822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29" marR="8229" marT="8229" marB="0" anchor="ctr"/>
                </a:tc>
                <a:extLst>
                  <a:ext uri="{0D108BD9-81ED-4DB2-BD59-A6C34878D82A}">
                    <a16:rowId xmlns:a16="http://schemas.microsoft.com/office/drawing/2014/main" val="614077112"/>
                  </a:ext>
                </a:extLst>
              </a:tr>
              <a:tr h="22178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29" marR="8229" marT="822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29" marR="8229" marT="822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.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29" marR="8229" marT="822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.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29" marR="8229" marT="822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2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29" marR="8229" marT="822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199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29" marR="8229" marT="822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29" marR="8229" marT="8229" marB="0" anchor="ctr"/>
                </a:tc>
                <a:extLst>
                  <a:ext uri="{0D108BD9-81ED-4DB2-BD59-A6C34878D82A}">
                    <a16:rowId xmlns:a16="http://schemas.microsoft.com/office/drawing/2014/main" val="802552470"/>
                  </a:ext>
                </a:extLst>
              </a:tr>
              <a:tr h="22178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29" marR="8229" marT="822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29" marR="8229" marT="822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.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29" marR="8229" marT="822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.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29" marR="8229" marT="822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4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29" marR="8229" marT="822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130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29" marR="8229" marT="822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29" marR="8229" marT="8229" marB="0" anchor="ctr"/>
                </a:tc>
                <a:extLst>
                  <a:ext uri="{0D108BD9-81ED-4DB2-BD59-A6C34878D82A}">
                    <a16:rowId xmlns:a16="http://schemas.microsoft.com/office/drawing/2014/main" val="825733974"/>
                  </a:ext>
                </a:extLst>
              </a:tr>
              <a:tr h="22178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29" marR="8229" marT="822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15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29" marR="8229" marT="822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.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29" marR="8229" marT="822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.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29" marR="8229" marT="822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2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29" marR="8229" marT="822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175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29" marR="8229" marT="822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29" marR="8229" marT="8229" marB="0" anchor="ctr"/>
                </a:tc>
                <a:extLst>
                  <a:ext uri="{0D108BD9-81ED-4DB2-BD59-A6C34878D82A}">
                    <a16:rowId xmlns:a16="http://schemas.microsoft.com/office/drawing/2014/main" val="2815977099"/>
                  </a:ext>
                </a:extLst>
              </a:tr>
              <a:tr h="22178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29" marR="8229" marT="822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15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29" marR="8229" marT="822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.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29" marR="8229" marT="822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.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29" marR="8229" marT="822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4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29" marR="8229" marT="822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156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29" marR="8229" marT="822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29" marR="8229" marT="8229" marB="0" anchor="ctr"/>
                </a:tc>
                <a:extLst>
                  <a:ext uri="{0D108BD9-81ED-4DB2-BD59-A6C34878D82A}">
                    <a16:rowId xmlns:a16="http://schemas.microsoft.com/office/drawing/2014/main" val="3636475611"/>
                  </a:ext>
                </a:extLst>
              </a:tr>
              <a:tr h="22178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29" marR="8229" marT="822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30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29" marR="8229" marT="822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.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29" marR="8229" marT="822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.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29" marR="8229" marT="822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2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29" marR="8229" marT="822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110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29" marR="8229" marT="822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29" marR="8229" marT="8229" marB="0" anchor="ctr"/>
                </a:tc>
                <a:extLst>
                  <a:ext uri="{0D108BD9-81ED-4DB2-BD59-A6C34878D82A}">
                    <a16:rowId xmlns:a16="http://schemas.microsoft.com/office/drawing/2014/main" val="2240317032"/>
                  </a:ext>
                </a:extLst>
              </a:tr>
              <a:tr h="22178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29" marR="8229" marT="822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30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29" marR="8229" marT="822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.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29" marR="8229" marT="822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.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29" marR="8229" marT="822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4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29" marR="8229" marT="822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140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29" marR="8229" marT="822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29" marR="8229" marT="8229" marB="0" anchor="ctr"/>
                </a:tc>
                <a:extLst>
                  <a:ext uri="{0D108BD9-81ED-4DB2-BD59-A6C34878D82A}">
                    <a16:rowId xmlns:a16="http://schemas.microsoft.com/office/drawing/2014/main" val="3371434924"/>
                  </a:ext>
                </a:extLst>
              </a:tr>
              <a:tr h="22178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29" marR="8229" marT="822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45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29" marR="8229" marT="822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.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29" marR="8229" marT="822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.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29" marR="8229" marT="822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2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29" marR="8229" marT="822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68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29" marR="8229" marT="822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29" marR="8229" marT="8229" marB="0" anchor="ctr"/>
                </a:tc>
                <a:extLst>
                  <a:ext uri="{0D108BD9-81ED-4DB2-BD59-A6C34878D82A}">
                    <a16:rowId xmlns:a16="http://schemas.microsoft.com/office/drawing/2014/main" val="3569352124"/>
                  </a:ext>
                </a:extLst>
              </a:tr>
              <a:tr h="22178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29" marR="8229" marT="822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45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29" marR="8229" marT="822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.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29" marR="8229" marT="822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.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29" marR="8229" marT="822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4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29" marR="8229" marT="822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110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29" marR="8229" marT="822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29" marR="8229" marT="8229" marB="0" anchor="ctr"/>
                </a:tc>
                <a:extLst>
                  <a:ext uri="{0D108BD9-81ED-4DB2-BD59-A6C34878D82A}">
                    <a16:rowId xmlns:a16="http://schemas.microsoft.com/office/drawing/2014/main" val="1196781774"/>
                  </a:ext>
                </a:extLst>
              </a:tr>
              <a:tr h="22178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29" marR="8229" marT="822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60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29" marR="8229" marT="822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.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29" marR="8229" marT="822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.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29" marR="8229" marT="822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2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29" marR="8229" marT="822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43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29" marR="8229" marT="822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29" marR="8229" marT="8229" marB="0" anchor="ctr"/>
                </a:tc>
                <a:extLst>
                  <a:ext uri="{0D108BD9-81ED-4DB2-BD59-A6C34878D82A}">
                    <a16:rowId xmlns:a16="http://schemas.microsoft.com/office/drawing/2014/main" val="438471022"/>
                  </a:ext>
                </a:extLst>
              </a:tr>
              <a:tr h="22178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29" marR="8229" marT="822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60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29" marR="8229" marT="822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.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29" marR="8229" marT="822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.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29" marR="8229" marT="822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4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29" marR="8229" marT="822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92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29" marR="8229" marT="822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29" marR="8229" marT="8229" marB="0" anchor="ctr"/>
                </a:tc>
                <a:extLst>
                  <a:ext uri="{0D108BD9-81ED-4DB2-BD59-A6C34878D82A}">
                    <a16:rowId xmlns:a16="http://schemas.microsoft.com/office/drawing/2014/main" val="797290056"/>
                  </a:ext>
                </a:extLst>
              </a:tr>
              <a:tr h="22178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29" marR="8229" marT="822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90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29" marR="8229" marT="822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.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29" marR="8229" marT="822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.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29" marR="8229" marT="822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2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29" marR="8229" marT="822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19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29" marR="8229" marT="822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29" marR="8229" marT="8229" marB="0" anchor="ctr"/>
                </a:tc>
                <a:extLst>
                  <a:ext uri="{0D108BD9-81ED-4DB2-BD59-A6C34878D82A}">
                    <a16:rowId xmlns:a16="http://schemas.microsoft.com/office/drawing/2014/main" val="3766614918"/>
                  </a:ext>
                </a:extLst>
              </a:tr>
              <a:tr h="22178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29" marR="8229" marT="822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90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29" marR="8229" marT="822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.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29" marR="8229" marT="822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.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29" marR="8229" marT="822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4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29" marR="8229" marT="822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71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29" marR="8229" marT="822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29" marR="8229" marT="8229" marB="0" anchor="ctr"/>
                </a:tc>
                <a:extLst>
                  <a:ext uri="{0D108BD9-81ED-4DB2-BD59-A6C34878D82A}">
                    <a16:rowId xmlns:a16="http://schemas.microsoft.com/office/drawing/2014/main" val="3247392476"/>
                  </a:ext>
                </a:extLst>
              </a:tr>
              <a:tr h="22178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29" marR="8229" marT="822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120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29" marR="8229" marT="822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.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29" marR="8229" marT="822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.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29" marR="8229" marT="822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2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29" marR="8229" marT="822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29" marR="8229" marT="822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29" marR="8229" marT="8229" marB="0" anchor="ctr"/>
                </a:tc>
                <a:extLst>
                  <a:ext uri="{0D108BD9-81ED-4DB2-BD59-A6C34878D82A}">
                    <a16:rowId xmlns:a16="http://schemas.microsoft.com/office/drawing/2014/main" val="149785487"/>
                  </a:ext>
                </a:extLst>
              </a:tr>
              <a:tr h="22178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29" marR="8229" marT="822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120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29" marR="8229" marT="822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.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29" marR="8229" marT="822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.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29" marR="8229" marT="822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4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29" marR="8229" marT="822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61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29" marR="8229" marT="822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29" marR="8229" marT="8229" marB="0" anchor="ctr"/>
                </a:tc>
                <a:extLst>
                  <a:ext uri="{0D108BD9-81ED-4DB2-BD59-A6C34878D82A}">
                    <a16:rowId xmlns:a16="http://schemas.microsoft.com/office/drawing/2014/main" val="1261340172"/>
                  </a:ext>
                </a:extLst>
              </a:tr>
              <a:tr h="22178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29" marR="8229" marT="822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180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29" marR="8229" marT="822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.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29" marR="8229" marT="822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.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29" marR="8229" marT="822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2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29" marR="8229" marT="822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3.7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29" marR="8229" marT="822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29" marR="8229" marT="8229" marB="0" anchor="ctr"/>
                </a:tc>
                <a:extLst>
                  <a:ext uri="{0D108BD9-81ED-4DB2-BD59-A6C34878D82A}">
                    <a16:rowId xmlns:a16="http://schemas.microsoft.com/office/drawing/2014/main" val="3819089913"/>
                  </a:ext>
                </a:extLst>
              </a:tr>
              <a:tr h="22178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29" marR="8229" marT="822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180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29" marR="8229" marT="822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.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29" marR="8229" marT="822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.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29" marR="8229" marT="822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4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29" marR="8229" marT="822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55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29" marR="8229" marT="822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29" marR="8229" marT="8229" marB="0" anchor="ctr"/>
                </a:tc>
                <a:extLst>
                  <a:ext uri="{0D108BD9-81ED-4DB2-BD59-A6C34878D82A}">
                    <a16:rowId xmlns:a16="http://schemas.microsoft.com/office/drawing/2014/main" val="2430202074"/>
                  </a:ext>
                </a:extLst>
              </a:tr>
              <a:tr h="22178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29" marR="8229" marT="822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240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29" marR="8229" marT="822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.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29" marR="8229" marT="822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.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29" marR="8229" marT="822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2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29" marR="8229" marT="822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2.1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29" marR="8229" marT="822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29" marR="8229" marT="8229" marB="0" anchor="ctr"/>
                </a:tc>
                <a:extLst>
                  <a:ext uri="{0D108BD9-81ED-4DB2-BD59-A6C34878D82A}">
                    <a16:rowId xmlns:a16="http://schemas.microsoft.com/office/drawing/2014/main" val="746876863"/>
                  </a:ext>
                </a:extLst>
              </a:tr>
              <a:tr h="22178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29" marR="8229" marT="822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240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29" marR="8229" marT="822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.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29" marR="8229" marT="822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.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29" marR="8229" marT="822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4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29" marR="8229" marT="822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50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29" marR="8229" marT="822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29" marR="8229" marT="8229" marB="0" anchor="ctr"/>
                </a:tc>
                <a:extLst>
                  <a:ext uri="{0D108BD9-81ED-4DB2-BD59-A6C34878D82A}">
                    <a16:rowId xmlns:a16="http://schemas.microsoft.com/office/drawing/2014/main" val="363452642"/>
                  </a:ext>
                </a:extLst>
              </a:tr>
              <a:tr h="22178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29" marR="8229" marT="822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480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29" marR="8229" marT="822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.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29" marR="8229" marT="822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.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29" marR="8229" marT="822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2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29" marR="8229" marT="822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0.54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29" marR="8229" marT="822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29" marR="8229" marT="8229" marB="0" anchor="ctr"/>
                </a:tc>
                <a:extLst>
                  <a:ext uri="{0D108BD9-81ED-4DB2-BD59-A6C34878D82A}">
                    <a16:rowId xmlns:a16="http://schemas.microsoft.com/office/drawing/2014/main" val="2428519105"/>
                  </a:ext>
                </a:extLst>
              </a:tr>
              <a:tr h="22178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29" marR="8229" marT="822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480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29" marR="8229" marT="822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.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29" marR="8229" marT="822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.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29" marR="8229" marT="822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4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29" marR="8229" marT="822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40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29" marR="8229" marT="822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0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29" marR="8229" marT="8229" marB="0" anchor="ctr"/>
                </a:tc>
                <a:extLst>
                  <a:ext uri="{0D108BD9-81ED-4DB2-BD59-A6C34878D82A}">
                    <a16:rowId xmlns:a16="http://schemas.microsoft.com/office/drawing/2014/main" val="3703545864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FDEE102C-CA10-49B4-8B84-30F6E228FD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6339292"/>
              </p:ext>
            </p:extLst>
          </p:nvPr>
        </p:nvGraphicFramePr>
        <p:xfrm>
          <a:off x="4716016" y="1052736"/>
          <a:ext cx="4104456" cy="5544630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478705">
                  <a:extLst>
                    <a:ext uri="{9D8B030D-6E8A-4147-A177-3AD203B41FA5}">
                      <a16:colId xmlns:a16="http://schemas.microsoft.com/office/drawing/2014/main" val="3950196335"/>
                    </a:ext>
                  </a:extLst>
                </a:gridCol>
                <a:gridCol w="620544">
                  <a:extLst>
                    <a:ext uri="{9D8B030D-6E8A-4147-A177-3AD203B41FA5}">
                      <a16:colId xmlns:a16="http://schemas.microsoft.com/office/drawing/2014/main" val="3055892777"/>
                    </a:ext>
                  </a:extLst>
                </a:gridCol>
                <a:gridCol w="585085">
                  <a:extLst>
                    <a:ext uri="{9D8B030D-6E8A-4147-A177-3AD203B41FA5}">
                      <a16:colId xmlns:a16="http://schemas.microsoft.com/office/drawing/2014/main" val="1127748860"/>
                    </a:ext>
                  </a:extLst>
                </a:gridCol>
                <a:gridCol w="624976">
                  <a:extLst>
                    <a:ext uri="{9D8B030D-6E8A-4147-A177-3AD203B41FA5}">
                      <a16:colId xmlns:a16="http://schemas.microsoft.com/office/drawing/2014/main" val="4009462381"/>
                    </a:ext>
                  </a:extLst>
                </a:gridCol>
                <a:gridCol w="585085">
                  <a:extLst>
                    <a:ext uri="{9D8B030D-6E8A-4147-A177-3AD203B41FA5}">
                      <a16:colId xmlns:a16="http://schemas.microsoft.com/office/drawing/2014/main" val="1853143421"/>
                    </a:ext>
                  </a:extLst>
                </a:gridCol>
                <a:gridCol w="585085">
                  <a:extLst>
                    <a:ext uri="{9D8B030D-6E8A-4147-A177-3AD203B41FA5}">
                      <a16:colId xmlns:a16="http://schemas.microsoft.com/office/drawing/2014/main" val="179122606"/>
                    </a:ext>
                  </a:extLst>
                </a:gridCol>
                <a:gridCol w="624976">
                  <a:extLst>
                    <a:ext uri="{9D8B030D-6E8A-4147-A177-3AD203B41FA5}">
                      <a16:colId xmlns:a16="http://schemas.microsoft.com/office/drawing/2014/main" val="396437619"/>
                    </a:ext>
                  </a:extLst>
                </a:gridCol>
              </a:tblGrid>
              <a:tr h="26403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#ID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TIME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AMT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RATE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CMT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DV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MDV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34097340"/>
                  </a:ext>
                </a:extLst>
              </a:tr>
              <a:tr h="26403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8000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.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.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85318916"/>
                  </a:ext>
                </a:extLst>
              </a:tr>
              <a:tr h="26403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21</a:t>
                      </a:r>
                      <a:endParaRPr lang="en-US" altLang="ko-KR" sz="1100" b="0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.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.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en-US" altLang="ko-KR" sz="11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solidFill>
                            <a:srgbClr val="FF0000"/>
                          </a:solidFill>
                          <a:effectLst/>
                        </a:rPr>
                        <a:t>1</a:t>
                      </a:r>
                      <a:endParaRPr lang="en-US" altLang="ko-KR" sz="1100" b="0" i="0" u="none" strike="noStrike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600705295"/>
                  </a:ext>
                </a:extLst>
              </a:tr>
              <a:tr h="26403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21</a:t>
                      </a:r>
                      <a:endParaRPr lang="en-US" altLang="ko-KR" sz="1100" b="0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.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.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endParaRPr lang="en-US" altLang="ko-KR" sz="11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1</a:t>
                      </a:r>
                      <a:endParaRPr lang="en-US" altLang="ko-KR" sz="1100" b="0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0372961"/>
                  </a:ext>
                </a:extLst>
              </a:tr>
              <a:tr h="26403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30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.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.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25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79523783"/>
                  </a:ext>
                </a:extLst>
              </a:tr>
              <a:tr h="26403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30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.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.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205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77183425"/>
                  </a:ext>
                </a:extLst>
              </a:tr>
              <a:tr h="26403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45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.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.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33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09209050"/>
                  </a:ext>
                </a:extLst>
              </a:tr>
              <a:tr h="26403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45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.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.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210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09876845"/>
                  </a:ext>
                </a:extLst>
              </a:tr>
              <a:tr h="26403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60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.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.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33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96365555"/>
                  </a:ext>
                </a:extLst>
              </a:tr>
              <a:tr h="26403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60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.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.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180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8652912"/>
                  </a:ext>
                </a:extLst>
              </a:tr>
              <a:tr h="26403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120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.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.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13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6532371"/>
                  </a:ext>
                </a:extLst>
              </a:tr>
              <a:tr h="26403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120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.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.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115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98037034"/>
                  </a:ext>
                </a:extLst>
              </a:tr>
              <a:tr h="26403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240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.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.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1.77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19065352"/>
                  </a:ext>
                </a:extLst>
              </a:tr>
              <a:tr h="26403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240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.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.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85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56188685"/>
                  </a:ext>
                </a:extLst>
              </a:tr>
              <a:tr h="26403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360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.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.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14527322"/>
                  </a:ext>
                </a:extLst>
              </a:tr>
              <a:tr h="26403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360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.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.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73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75954124"/>
                  </a:ext>
                </a:extLst>
              </a:tr>
              <a:tr h="26403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480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.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.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0.25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65147800"/>
                  </a:ext>
                </a:extLst>
              </a:tr>
              <a:tr h="26403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480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.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.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65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44120933"/>
                  </a:ext>
                </a:extLst>
              </a:tr>
              <a:tr h="26403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720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.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.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0.07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43599065"/>
                  </a:ext>
                </a:extLst>
              </a:tr>
              <a:tr h="26403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720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.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.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50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54078459"/>
                  </a:ext>
                </a:extLst>
              </a:tr>
              <a:tr h="26403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2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1440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.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.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21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864709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925426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B50D06F-5FE3-4146-8904-10E570C75C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96212"/>
            <a:ext cx="9144000" cy="306557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35A40CB5-F8C5-49AA-836A-2BF6345F2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/>
              <a:t>PK51 Multi-compartment drug/metabolite</a:t>
            </a:r>
            <a:endParaRPr lang="ko-KR" altLang="en-US" sz="2800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EEECA7B1-E543-4135-942F-8B0A775E4A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6749096"/>
              </p:ext>
            </p:extLst>
          </p:nvPr>
        </p:nvGraphicFramePr>
        <p:xfrm>
          <a:off x="1115616" y="1871798"/>
          <a:ext cx="1152128" cy="311640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val="1861831328"/>
                    </a:ext>
                  </a:extLst>
                </a:gridCol>
              </a:tblGrid>
              <a:tr h="44520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ea typeface="맑은 고딕" panose="020B0503020000020004" pitchFamily="50" charset="-127"/>
                          <a:cs typeface="Courier New" panose="02070309020205020404" pitchFamily="49" charset="0"/>
                        </a:rPr>
                        <a:t>WNL 6.4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380586021"/>
                  </a:ext>
                </a:extLst>
              </a:tr>
              <a:tr h="44520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u="none" strike="noStrike" dirty="0">
                          <a:solidFill>
                            <a:srgbClr val="0000FF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19.4177</a:t>
                      </a:r>
                      <a:endParaRPr lang="en-US" altLang="ko-KR" sz="1400" b="1" i="0" u="none" strike="noStrike" dirty="0">
                        <a:solidFill>
                          <a:srgbClr val="0000FF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663980376"/>
                  </a:ext>
                </a:extLst>
              </a:tr>
              <a:tr h="44520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u="none" strike="noStrike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0.564672</a:t>
                      </a:r>
                      <a:endParaRPr lang="en-US" altLang="ko-KR" sz="1400" b="1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32493689"/>
                  </a:ext>
                </a:extLst>
              </a:tr>
              <a:tr h="44520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u="none" strike="noStrike" dirty="0">
                          <a:solidFill>
                            <a:srgbClr val="0000FF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0.069842</a:t>
                      </a:r>
                      <a:endParaRPr lang="en-US" altLang="ko-KR" sz="1400" b="1" i="0" u="none" strike="noStrike" dirty="0">
                        <a:solidFill>
                          <a:srgbClr val="0000FF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45241445"/>
                  </a:ext>
                </a:extLst>
              </a:tr>
              <a:tr h="44520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u="none" strike="noStrike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10.287</a:t>
                      </a:r>
                      <a:endParaRPr lang="en-US" altLang="ko-KR" sz="1400" b="1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60600928"/>
                  </a:ext>
                </a:extLst>
              </a:tr>
              <a:tr h="44520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u="none" strike="noStrike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4.93508</a:t>
                      </a:r>
                      <a:endParaRPr lang="en-US" altLang="ko-KR" sz="1400" b="1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06144123"/>
                  </a:ext>
                </a:extLst>
              </a:tr>
              <a:tr h="44520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u="none" strike="noStrike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0.080676</a:t>
                      </a:r>
                      <a:endParaRPr lang="en-US" altLang="ko-KR" sz="1400" b="1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120931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D3629CD9-8C6B-401C-8DA4-AEC2C5C887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8313124"/>
              </p:ext>
            </p:extLst>
          </p:nvPr>
        </p:nvGraphicFramePr>
        <p:xfrm>
          <a:off x="5580112" y="1869792"/>
          <a:ext cx="1296144" cy="271133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96144">
                  <a:extLst>
                    <a:ext uri="{9D8B030D-6E8A-4147-A177-3AD203B41FA5}">
                      <a16:colId xmlns:a16="http://schemas.microsoft.com/office/drawing/2014/main" val="3350962709"/>
                    </a:ext>
                  </a:extLst>
                </a:gridCol>
              </a:tblGrid>
              <a:tr h="45188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WNL6.4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60364751"/>
                  </a:ext>
                </a:extLst>
              </a:tr>
              <a:tr h="45188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u="none" strike="noStrike" dirty="0">
                          <a:solidFill>
                            <a:srgbClr val="0000FF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0.550319</a:t>
                      </a:r>
                      <a:endParaRPr lang="en-US" altLang="ko-KR" sz="1400" b="1" i="0" u="none" strike="noStrike" dirty="0">
                        <a:solidFill>
                          <a:srgbClr val="0000FF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1868282"/>
                  </a:ext>
                </a:extLst>
              </a:tr>
              <a:tr h="45188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u="none" strike="noStrike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57.3215</a:t>
                      </a:r>
                      <a:endParaRPr lang="en-US" altLang="ko-KR" sz="1400" b="1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99928798"/>
                  </a:ext>
                </a:extLst>
              </a:tr>
              <a:tr h="45188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u="none" strike="noStrike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0.031929</a:t>
                      </a:r>
                      <a:endParaRPr lang="en-US" altLang="ko-KR" sz="1400" b="1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792629430"/>
                  </a:ext>
                </a:extLst>
              </a:tr>
              <a:tr h="45188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u="none" strike="noStrike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0.244834</a:t>
                      </a:r>
                      <a:endParaRPr lang="en-US" altLang="ko-KR" sz="1400" b="1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19980749"/>
                  </a:ext>
                </a:extLst>
              </a:tr>
              <a:tr h="45188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u="none" strike="noStrike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20.718</a:t>
                      </a:r>
                      <a:endParaRPr lang="en-US" altLang="ko-KR" sz="1400" b="1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932886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636387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AD2EB9-9750-4CE5-90FE-BA20B1E470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dirty="0"/>
              <a:t>Others</a:t>
            </a:r>
            <a:r>
              <a:rPr lang="ko-KR" altLang="en-US" dirty="0"/>
              <a:t> </a:t>
            </a:r>
            <a:r>
              <a:rPr lang="en-US" altLang="ko-KR" dirty="0"/>
              <a:t>to</a:t>
            </a:r>
            <a:r>
              <a:rPr lang="ko-KR" altLang="en-US" dirty="0"/>
              <a:t> </a:t>
            </a:r>
            <a:r>
              <a:rPr lang="en-US" altLang="ko-KR" dirty="0"/>
              <a:t>note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2E3CE64-F3BA-4767-83FB-9E79695D52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0364" y="1064196"/>
            <a:ext cx="8363272" cy="4968552"/>
          </a:xfrm>
        </p:spPr>
        <p:txBody>
          <a:bodyPr>
            <a:normAutofit lnSpcReduction="10000"/>
          </a:bodyPr>
          <a:lstStyle/>
          <a:p>
            <a:pPr marL="285750" indent="-285750">
              <a:lnSpc>
                <a:spcPct val="220000"/>
              </a:lnSpc>
            </a:pPr>
            <a:r>
              <a:rPr lang="en-US" altLang="ko-KR" sz="1800" dirty="0">
                <a:solidFill>
                  <a:srgbClr val="0000FF"/>
                </a:solidFill>
              </a:rPr>
              <a:t>Marginally</a:t>
            </a:r>
            <a:r>
              <a:rPr lang="ko-KR" altLang="en-US" sz="1800" dirty="0">
                <a:solidFill>
                  <a:srgbClr val="0000FF"/>
                </a:solidFill>
              </a:rPr>
              <a:t> </a:t>
            </a:r>
            <a:r>
              <a:rPr lang="en-US" altLang="ko-KR" sz="1800" dirty="0">
                <a:solidFill>
                  <a:srgbClr val="0000FF"/>
                </a:solidFill>
              </a:rPr>
              <a:t>different point estimate</a:t>
            </a:r>
          </a:p>
          <a:p>
            <a:pPr marL="685800" lvl="1">
              <a:lnSpc>
                <a:spcPct val="220000"/>
              </a:lnSpc>
            </a:pPr>
            <a:r>
              <a:rPr lang="en-US" altLang="ko-KR" sz="1600" dirty="0"/>
              <a:t>PK6, PK9, PK17, PK20, PK25, …</a:t>
            </a:r>
          </a:p>
          <a:p>
            <a:pPr marL="285750" indent="-285750">
              <a:lnSpc>
                <a:spcPct val="220000"/>
              </a:lnSpc>
            </a:pPr>
            <a:r>
              <a:rPr lang="en-US" altLang="ko-KR" sz="1800" dirty="0">
                <a:solidFill>
                  <a:srgbClr val="0000FF"/>
                </a:solidFill>
              </a:rPr>
              <a:t>Different CV (standard error)</a:t>
            </a:r>
          </a:p>
          <a:p>
            <a:pPr marL="685800" lvl="1">
              <a:lnSpc>
                <a:spcPct val="220000"/>
              </a:lnSpc>
            </a:pPr>
            <a:r>
              <a:rPr lang="en-US" altLang="ko-KR" sz="1600" dirty="0"/>
              <a:t>PK12, PK18(Km), PK20(PB correction), PK26, PK27, PK45(Model</a:t>
            </a:r>
            <a:r>
              <a:rPr lang="ko-KR" altLang="en-US" sz="1600" dirty="0"/>
              <a:t> </a:t>
            </a:r>
            <a:r>
              <a:rPr lang="en-US" altLang="ko-KR" sz="1600" dirty="0"/>
              <a:t>1), …</a:t>
            </a:r>
          </a:p>
          <a:p>
            <a:pPr marL="285750" indent="-285750">
              <a:lnSpc>
                <a:spcPct val="220000"/>
              </a:lnSpc>
            </a:pPr>
            <a:r>
              <a:rPr lang="en-US" altLang="ko-KR" sz="2000" dirty="0">
                <a:solidFill>
                  <a:srgbClr val="0000FF"/>
                </a:solidFill>
              </a:rPr>
              <a:t>Unstable fitting (initial value sensitivity)</a:t>
            </a:r>
          </a:p>
          <a:p>
            <a:pPr marL="685800" lvl="1">
              <a:lnSpc>
                <a:spcPct val="220000"/>
              </a:lnSpc>
            </a:pPr>
            <a:r>
              <a:rPr lang="en-US" altLang="ko-KR" sz="1600" dirty="0"/>
              <a:t>PK14(no lag additive error), PK23(dispersion), PK33, PK51, PK53, …</a:t>
            </a:r>
          </a:p>
          <a:p>
            <a:pPr marL="285750" indent="-285750">
              <a:lnSpc>
                <a:spcPct val="220000"/>
              </a:lnSpc>
            </a:pPr>
            <a:r>
              <a:rPr lang="en-US" altLang="ko-KR" sz="1800" dirty="0">
                <a:solidFill>
                  <a:srgbClr val="0000FF"/>
                </a:solidFill>
              </a:rPr>
              <a:t>Insufficient</a:t>
            </a:r>
            <a:r>
              <a:rPr lang="ko-KR" altLang="en-US" sz="1800" dirty="0">
                <a:solidFill>
                  <a:srgbClr val="0000FF"/>
                </a:solidFill>
              </a:rPr>
              <a:t> </a:t>
            </a:r>
            <a:r>
              <a:rPr lang="en-US" altLang="ko-KR" sz="1800" dirty="0">
                <a:solidFill>
                  <a:srgbClr val="0000FF"/>
                </a:solidFill>
              </a:rPr>
              <a:t>information (unsolvable)</a:t>
            </a:r>
          </a:p>
          <a:p>
            <a:pPr marL="685800" lvl="1">
              <a:lnSpc>
                <a:spcPct val="220000"/>
              </a:lnSpc>
            </a:pPr>
            <a:r>
              <a:rPr lang="en-US" altLang="ko-KR" sz="1600" dirty="0"/>
              <a:t>PK35 (</a:t>
            </a:r>
            <a:r>
              <a:rPr lang="ko-KR" altLang="en-US" sz="1600" dirty="0"/>
              <a:t>분산</a:t>
            </a:r>
            <a:r>
              <a:rPr lang="en-US" altLang="ko-KR" sz="1600" dirty="0"/>
              <a:t>-</a:t>
            </a:r>
            <a:r>
              <a:rPr lang="ko-KR" altLang="en-US" sz="1600" dirty="0"/>
              <a:t>공분산에 대한 정보가 부족함</a:t>
            </a:r>
            <a:r>
              <a:rPr lang="en-US" altLang="ko-KR" sz="16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1458910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2F5D12-3EB8-4BD0-A73E-B695744B4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Conclusion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2AE1EF3-0593-421E-A627-50962EB26D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4968552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60000"/>
              </a:lnSpc>
            </a:pPr>
            <a:r>
              <a:rPr lang="en-US" altLang="ko-KR" dirty="0"/>
              <a:t>Do not use any software blindly!</a:t>
            </a:r>
          </a:p>
          <a:p>
            <a:pPr lvl="1">
              <a:lnSpc>
                <a:spcPct val="160000"/>
              </a:lnSpc>
            </a:pPr>
            <a:r>
              <a:rPr lang="en-US" altLang="ko-KR" dirty="0"/>
              <a:t>Nonlinear regression is still difficult task.</a:t>
            </a:r>
          </a:p>
          <a:p>
            <a:pPr>
              <a:lnSpc>
                <a:spcPct val="160000"/>
              </a:lnSpc>
            </a:pPr>
            <a:r>
              <a:rPr lang="en-US" altLang="ko-KR" dirty="0"/>
              <a:t>NONMEM</a:t>
            </a:r>
            <a:r>
              <a:rPr lang="en-US" altLang="ko-KR" baseline="30000" dirty="0"/>
              <a:t>®</a:t>
            </a:r>
            <a:r>
              <a:rPr lang="en-US" altLang="ko-KR" dirty="0"/>
              <a:t> is the most reliable one.</a:t>
            </a:r>
          </a:p>
          <a:p>
            <a:pPr>
              <a:lnSpc>
                <a:spcPct val="160000"/>
              </a:lnSpc>
            </a:pPr>
            <a:r>
              <a:rPr lang="en-US" altLang="ko-KR" dirty="0"/>
              <a:t>R is the slowest, but will improve.</a:t>
            </a:r>
          </a:p>
          <a:p>
            <a:pPr>
              <a:lnSpc>
                <a:spcPct val="160000"/>
              </a:lnSpc>
            </a:pPr>
            <a:r>
              <a:rPr lang="en-US" altLang="ko-KR" dirty="0"/>
              <a:t>Use ‘maximum likelihood estimation’ type methods instead of ‘least square fitting.’</a:t>
            </a:r>
          </a:p>
          <a:p>
            <a:pPr lvl="1">
              <a:lnSpc>
                <a:spcPct val="160000"/>
              </a:lnSpc>
            </a:pPr>
            <a:r>
              <a:rPr lang="en-US" altLang="ko-KR" dirty="0"/>
              <a:t>NONMEM</a:t>
            </a:r>
            <a:r>
              <a:rPr lang="en-US" altLang="ko-KR" baseline="30000" dirty="0"/>
              <a:t>®</a:t>
            </a:r>
            <a:r>
              <a:rPr lang="en-US" altLang="ko-KR" dirty="0"/>
              <a:t>, Phoenix NLME: Maximum Likelihood Estimation</a:t>
            </a:r>
          </a:p>
          <a:p>
            <a:pPr lvl="1">
              <a:lnSpc>
                <a:spcPct val="160000"/>
              </a:lnSpc>
            </a:pPr>
            <a:r>
              <a:rPr lang="en-US" altLang="ko-KR" dirty="0" err="1"/>
              <a:t>WinNonlin</a:t>
            </a:r>
            <a:r>
              <a:rPr lang="en-US" altLang="ko-KR" baseline="30000" dirty="0"/>
              <a:t>®</a:t>
            </a:r>
            <a:r>
              <a:rPr lang="en-US" altLang="ko-KR" dirty="0"/>
              <a:t> 5.x or earlier: Least Square Fitting </a:t>
            </a:r>
          </a:p>
          <a:p>
            <a:pPr lvl="1">
              <a:lnSpc>
                <a:spcPct val="160000"/>
              </a:lnSpc>
            </a:pPr>
            <a:r>
              <a:rPr lang="en-US" altLang="ko-KR" dirty="0"/>
              <a:t>Standard error or CV from ‘least square fitting’ is quite unreliable.</a:t>
            </a:r>
          </a:p>
          <a:p>
            <a:pPr>
              <a:lnSpc>
                <a:spcPct val="160000"/>
              </a:lnSpc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231262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0192BC6-988E-4034-9070-F2A502844E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121" t="8894" r="9020" b="2166"/>
          <a:stretch/>
        </p:blipFill>
        <p:spPr>
          <a:xfrm>
            <a:off x="4256402" y="2060848"/>
            <a:ext cx="4896544" cy="288032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23421A0-E541-4B07-A1A9-BFAD429754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984" y="380400"/>
            <a:ext cx="4076890" cy="609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1630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90DF5ED-A992-4045-9455-F4FD60124C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2277"/>
            <a:ext cx="4561525" cy="613905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0A33B2E-9F01-4015-A0E0-8BAF6864F0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1696" y="476672"/>
            <a:ext cx="4283968" cy="3344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1436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5C37301-75E2-4326-83E4-6220BD4EE8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404664"/>
            <a:ext cx="4567298" cy="439248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E34BFC8-D8F5-4FFA-A8CD-2DD57D06CC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7299" y="620688"/>
            <a:ext cx="4509120" cy="4509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066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3BFD89C-1C60-4FE1-8DB4-F55709E4FFD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089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4787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D3AF34D-3ED4-40AC-9881-D1D9F124A61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3752"/>
            <a:ext cx="9144000" cy="628099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E9C5BF7-4821-4D31-BEE1-0F393607BDB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82" y="-27090"/>
            <a:ext cx="9108504" cy="450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5539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09B347-0586-4748-87B9-92355E0AD4E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33772" y="116632"/>
            <a:ext cx="8676456" cy="490066"/>
          </a:xfrm>
        </p:spPr>
        <p:txBody>
          <a:bodyPr>
            <a:noAutofit/>
          </a:bodyPr>
          <a:lstStyle/>
          <a:p>
            <a:r>
              <a:rPr lang="en-US" altLang="ko-KR" sz="2800" dirty="0"/>
              <a:t>PK2</a:t>
            </a:r>
            <a:r>
              <a:rPr lang="ko-KR" altLang="en-US" sz="2800" dirty="0"/>
              <a:t> </a:t>
            </a:r>
            <a:r>
              <a:rPr lang="en-US" altLang="ko-KR" sz="2800" dirty="0"/>
              <a:t>–</a:t>
            </a:r>
            <a:r>
              <a:rPr lang="ko-KR" altLang="en-US" sz="2800" dirty="0"/>
              <a:t> </a:t>
            </a:r>
            <a:r>
              <a:rPr lang="en-US" altLang="ko-KR" sz="2800" dirty="0"/>
              <a:t>One compartment oral dosing</a:t>
            </a:r>
            <a:endParaRPr lang="ko-KR" altLang="en-US" sz="28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3872066-20C8-4D88-9A18-BC8300CD57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6525" y="260648"/>
            <a:ext cx="4333369" cy="298973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8AA1D44-4679-422D-ABAB-0018AFB337C2}"/>
              </a:ext>
            </a:extLst>
          </p:cNvPr>
          <p:cNvSpPr txBox="1"/>
          <p:nvPr/>
        </p:nvSpPr>
        <p:spPr>
          <a:xfrm>
            <a:off x="107504" y="764704"/>
            <a:ext cx="1838965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Courier New" panose="02070309020205020404" pitchFamily="49" charset="0"/>
                <a:cs typeface="Courier New" panose="02070309020205020404" pitchFamily="49" charset="0"/>
              </a:rPr>
              <a:t>   TIME   DV</a:t>
            </a:r>
          </a:p>
          <a:p>
            <a:r>
              <a:rPr lang="en-US" altLang="ko-KR" b="1" dirty="0">
                <a:latin typeface="Courier New" panose="02070309020205020404" pitchFamily="49" charset="0"/>
                <a:cs typeface="Courier New" panose="02070309020205020404" pitchFamily="49" charset="0"/>
              </a:rPr>
              <a:t>1    10 0.00</a:t>
            </a:r>
          </a:p>
          <a:p>
            <a:r>
              <a:rPr lang="en-US" altLang="ko-KR" b="1" dirty="0">
                <a:latin typeface="Courier New" panose="02070309020205020404" pitchFamily="49" charset="0"/>
                <a:cs typeface="Courier New" panose="02070309020205020404" pitchFamily="49" charset="0"/>
              </a:rPr>
              <a:t>2    15 0.28</a:t>
            </a:r>
          </a:p>
          <a:p>
            <a:r>
              <a:rPr lang="en-US" altLang="ko-KR" b="1" dirty="0">
                <a:latin typeface="Courier New" panose="02070309020205020404" pitchFamily="49" charset="0"/>
                <a:cs typeface="Courier New" panose="02070309020205020404" pitchFamily="49" charset="0"/>
              </a:rPr>
              <a:t>3    20 0.55</a:t>
            </a:r>
          </a:p>
          <a:p>
            <a:r>
              <a:rPr lang="en-US" altLang="ko-KR" b="1" dirty="0">
                <a:latin typeface="Courier New" panose="02070309020205020404" pitchFamily="49" charset="0"/>
                <a:cs typeface="Courier New" panose="02070309020205020404" pitchFamily="49" charset="0"/>
              </a:rPr>
              <a:t>4    30 1.20</a:t>
            </a:r>
          </a:p>
          <a:p>
            <a:r>
              <a:rPr lang="en-US" altLang="ko-KR" b="1" dirty="0">
                <a:latin typeface="Courier New" panose="02070309020205020404" pitchFamily="49" charset="0"/>
                <a:cs typeface="Courier New" panose="02070309020205020404" pitchFamily="49" charset="0"/>
              </a:rPr>
              <a:t>5    40 2.00</a:t>
            </a:r>
          </a:p>
          <a:p>
            <a:r>
              <a:rPr lang="en-US" altLang="ko-KR" b="1" dirty="0">
                <a:latin typeface="Courier New" panose="02070309020205020404" pitchFamily="49" charset="0"/>
                <a:cs typeface="Courier New" panose="02070309020205020404" pitchFamily="49" charset="0"/>
              </a:rPr>
              <a:t>6    60 1.95</a:t>
            </a:r>
          </a:p>
          <a:p>
            <a:r>
              <a:rPr lang="en-US" altLang="ko-KR" b="1" dirty="0">
                <a:latin typeface="Courier New" panose="02070309020205020404" pitchFamily="49" charset="0"/>
                <a:cs typeface="Courier New" panose="02070309020205020404" pitchFamily="49" charset="0"/>
              </a:rPr>
              <a:t>7    90 1.85</a:t>
            </a:r>
          </a:p>
          <a:p>
            <a:r>
              <a:rPr lang="en-US" altLang="ko-KR" b="1" dirty="0">
                <a:latin typeface="Courier New" panose="02070309020205020404" pitchFamily="49" charset="0"/>
                <a:cs typeface="Courier New" panose="02070309020205020404" pitchFamily="49" charset="0"/>
              </a:rPr>
              <a:t>8   120 1.60</a:t>
            </a:r>
          </a:p>
          <a:p>
            <a:r>
              <a:rPr lang="en-US" altLang="ko-KR" b="1" dirty="0">
                <a:latin typeface="Courier New" panose="02070309020205020404" pitchFamily="49" charset="0"/>
                <a:cs typeface="Courier New" panose="02070309020205020404" pitchFamily="49" charset="0"/>
              </a:rPr>
              <a:t>9   180 0.86</a:t>
            </a:r>
          </a:p>
          <a:p>
            <a:r>
              <a:rPr lang="en-US" altLang="ko-KR" b="1" dirty="0">
                <a:latin typeface="Courier New" panose="02070309020205020404" pitchFamily="49" charset="0"/>
                <a:cs typeface="Courier New" panose="02070309020205020404" pitchFamily="49" charset="0"/>
              </a:rPr>
              <a:t>10  210 0.78</a:t>
            </a:r>
          </a:p>
          <a:p>
            <a:r>
              <a:rPr lang="en-US" altLang="ko-KR" b="1" dirty="0">
                <a:latin typeface="Courier New" panose="02070309020205020404" pitchFamily="49" charset="0"/>
                <a:cs typeface="Courier New" panose="02070309020205020404" pitchFamily="49" charset="0"/>
              </a:rPr>
              <a:t>11  240 0.60</a:t>
            </a:r>
          </a:p>
          <a:p>
            <a:r>
              <a:rPr lang="en-US" altLang="ko-KR" b="1" dirty="0">
                <a:latin typeface="Courier New" panose="02070309020205020404" pitchFamily="49" charset="0"/>
                <a:cs typeface="Courier New" panose="02070309020205020404" pitchFamily="49" charset="0"/>
              </a:rPr>
              <a:t>12  300 0.21</a:t>
            </a:r>
          </a:p>
          <a:p>
            <a:r>
              <a:rPr lang="en-US" altLang="ko-KR" b="1" dirty="0">
                <a:latin typeface="Courier New" panose="02070309020205020404" pitchFamily="49" charset="0"/>
                <a:cs typeface="Courier New" panose="02070309020205020404" pitchFamily="49" charset="0"/>
              </a:rPr>
              <a:t>13  360 0.18</a:t>
            </a:r>
            <a:endParaRPr lang="ko-KR" alt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B227B8-BC55-479B-8C08-FC67F04FC5AE}"/>
              </a:ext>
            </a:extLst>
          </p:cNvPr>
          <p:cNvSpPr txBox="1"/>
          <p:nvPr/>
        </p:nvSpPr>
        <p:spPr>
          <a:xfrm>
            <a:off x="2055082" y="5085184"/>
            <a:ext cx="687625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altLang="ko-KR" b="1" dirty="0">
                <a:latin typeface="Courier New" panose="02070309020205020404" pitchFamily="49" charset="0"/>
                <a:cs typeface="Courier New" panose="02070309020205020404" pitchFamily="49" charset="0"/>
              </a:rPr>
              <a:t>$Est</a:t>
            </a:r>
          </a:p>
          <a:p>
            <a:r>
              <a:rPr lang="fr-FR" altLang="ko-KR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ka         V            k      tlag</a:t>
            </a:r>
          </a:p>
          <a:p>
            <a:r>
              <a:rPr lang="fr-FR" altLang="ko-KR" b="1" dirty="0">
                <a:latin typeface="Courier New" panose="02070309020205020404" pitchFamily="49" charset="0"/>
                <a:cs typeface="Courier New" panose="02070309020205020404" pitchFamily="49" charset="0"/>
              </a:rPr>
              <a:t>PE   </a:t>
            </a:r>
            <a:r>
              <a:rPr lang="fr-FR" altLang="ko-KR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0.027469911 27.353876  0.010511280 11.375450</a:t>
            </a:r>
          </a:p>
          <a:p>
            <a:r>
              <a:rPr lang="fr-FR" altLang="ko-KR" b="1" dirty="0">
                <a:latin typeface="Courier New" panose="02070309020205020404" pitchFamily="49" charset="0"/>
                <a:cs typeface="Courier New" panose="02070309020205020404" pitchFamily="49" charset="0"/>
              </a:rPr>
              <a:t>SE   0.006059932  4.148751  0.001937513  0.867595</a:t>
            </a:r>
          </a:p>
          <a:p>
            <a:r>
              <a:rPr lang="fr-FR" altLang="ko-KR" b="1" dirty="0">
                <a:latin typeface="Courier New" panose="02070309020205020404" pitchFamily="49" charset="0"/>
                <a:cs typeface="Courier New" panose="02070309020205020404" pitchFamily="49" charset="0"/>
              </a:rPr>
              <a:t>RSE 22.060253988 </a:t>
            </a:r>
            <a:r>
              <a:rPr lang="fr-FR" altLang="ko-KR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15.166957 18.432707310  7.626907</a:t>
            </a:r>
            <a:endParaRPr lang="ko-KR" altLang="en-US" b="1" dirty="0">
              <a:solidFill>
                <a:srgbClr val="0000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8B85089F-CDF8-4798-A99C-91678AA9BE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0904049"/>
              </p:ext>
            </p:extLst>
          </p:nvPr>
        </p:nvGraphicFramePr>
        <p:xfrm>
          <a:off x="2123728" y="3176792"/>
          <a:ext cx="6807610" cy="176437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61522">
                  <a:extLst>
                    <a:ext uri="{9D8B030D-6E8A-4147-A177-3AD203B41FA5}">
                      <a16:colId xmlns:a16="http://schemas.microsoft.com/office/drawing/2014/main" val="347871494"/>
                    </a:ext>
                  </a:extLst>
                </a:gridCol>
                <a:gridCol w="1361522">
                  <a:extLst>
                    <a:ext uri="{9D8B030D-6E8A-4147-A177-3AD203B41FA5}">
                      <a16:colId xmlns:a16="http://schemas.microsoft.com/office/drawing/2014/main" val="633009101"/>
                    </a:ext>
                  </a:extLst>
                </a:gridCol>
                <a:gridCol w="1361522">
                  <a:extLst>
                    <a:ext uri="{9D8B030D-6E8A-4147-A177-3AD203B41FA5}">
                      <a16:colId xmlns:a16="http://schemas.microsoft.com/office/drawing/2014/main" val="1726441283"/>
                    </a:ext>
                  </a:extLst>
                </a:gridCol>
                <a:gridCol w="1361522">
                  <a:extLst>
                    <a:ext uri="{9D8B030D-6E8A-4147-A177-3AD203B41FA5}">
                      <a16:colId xmlns:a16="http://schemas.microsoft.com/office/drawing/2014/main" val="2385941237"/>
                    </a:ext>
                  </a:extLst>
                </a:gridCol>
                <a:gridCol w="1361522">
                  <a:extLst>
                    <a:ext uri="{9D8B030D-6E8A-4147-A177-3AD203B41FA5}">
                      <a16:colId xmlns:a16="http://schemas.microsoft.com/office/drawing/2014/main" val="1742699094"/>
                    </a:ext>
                  </a:extLst>
                </a:gridCol>
              </a:tblGrid>
              <a:tr h="44109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Parameter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tvKa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tvV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tvKe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tvTlag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08548311"/>
                  </a:ext>
                </a:extLst>
              </a:tr>
              <a:tr h="44109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Estimate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0.042925</a:t>
                      </a:r>
                      <a:endParaRPr lang="en-US" altLang="ko-KR" sz="1600" b="0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32.0625</a:t>
                      </a:r>
                      <a:endParaRPr lang="en-US" altLang="ko-KR" sz="1600" b="0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0.00879</a:t>
                      </a:r>
                      <a:endParaRPr lang="en-US" altLang="ko-KR" sz="1600" b="0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15.6085</a:t>
                      </a:r>
                      <a:endParaRPr lang="en-US" altLang="ko-KR" sz="1600" b="0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18506979"/>
                  </a:ext>
                </a:extLst>
              </a:tr>
              <a:tr h="44109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Stderr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0.009492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3.120785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0.00114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1.509205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33157331"/>
                  </a:ext>
                </a:extLst>
              </a:tr>
              <a:tr h="44109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CV%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22.11275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9.733443</a:t>
                      </a:r>
                      <a:endParaRPr lang="en-US" altLang="ko-KR" sz="1600" b="0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12.97025</a:t>
                      </a:r>
                      <a:endParaRPr lang="en-US" altLang="ko-KR" sz="1600" b="0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9.669123</a:t>
                      </a:r>
                      <a:endParaRPr lang="en-US" altLang="ko-KR" sz="1600" b="0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109960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081436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FED15E3-9D6D-4C9B-9B70-3975768B59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2127" y="968334"/>
            <a:ext cx="3836918" cy="1879307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46033AA4-91D5-48E3-A570-D80A76EAFE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1737"/>
            <a:ext cx="8229600" cy="490066"/>
          </a:xfrm>
        </p:spPr>
        <p:txBody>
          <a:bodyPr>
            <a:noAutofit/>
          </a:bodyPr>
          <a:lstStyle/>
          <a:p>
            <a:r>
              <a:rPr lang="en-US" altLang="ko-KR" sz="2800" dirty="0"/>
              <a:t>PK3 One-compartment 1st- and 0-order input </a:t>
            </a:r>
            <a:endParaRPr lang="ko-KR" altLang="en-US" sz="28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2BB2689-89B2-4B13-91AF-DEE7F4B3E8B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668" y="623235"/>
            <a:ext cx="3409300" cy="2409480"/>
          </a:xfrm>
          <a:prstGeom prst="rect">
            <a:avLst/>
          </a:prstGeom>
        </p:spPr>
      </p:pic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E2E15319-DD6E-4CDC-BE57-FF27F6D2F4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0948837"/>
              </p:ext>
            </p:extLst>
          </p:nvPr>
        </p:nvGraphicFramePr>
        <p:xfrm>
          <a:off x="1331640" y="3109058"/>
          <a:ext cx="6480720" cy="14151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96144">
                  <a:extLst>
                    <a:ext uri="{9D8B030D-6E8A-4147-A177-3AD203B41FA5}">
                      <a16:colId xmlns:a16="http://schemas.microsoft.com/office/drawing/2014/main" val="1899496231"/>
                    </a:ext>
                  </a:extLst>
                </a:gridCol>
                <a:gridCol w="1296144">
                  <a:extLst>
                    <a:ext uri="{9D8B030D-6E8A-4147-A177-3AD203B41FA5}">
                      <a16:colId xmlns:a16="http://schemas.microsoft.com/office/drawing/2014/main" val="1061487119"/>
                    </a:ext>
                  </a:extLst>
                </a:gridCol>
                <a:gridCol w="1296144">
                  <a:extLst>
                    <a:ext uri="{9D8B030D-6E8A-4147-A177-3AD203B41FA5}">
                      <a16:colId xmlns:a16="http://schemas.microsoft.com/office/drawing/2014/main" val="2256553118"/>
                    </a:ext>
                  </a:extLst>
                </a:gridCol>
                <a:gridCol w="1296144">
                  <a:extLst>
                    <a:ext uri="{9D8B030D-6E8A-4147-A177-3AD203B41FA5}">
                      <a16:colId xmlns:a16="http://schemas.microsoft.com/office/drawing/2014/main" val="1904023399"/>
                    </a:ext>
                  </a:extLst>
                </a:gridCol>
                <a:gridCol w="1296144">
                  <a:extLst>
                    <a:ext uri="{9D8B030D-6E8A-4147-A177-3AD203B41FA5}">
                      <a16:colId xmlns:a16="http://schemas.microsoft.com/office/drawing/2014/main" val="4211229612"/>
                    </a:ext>
                  </a:extLst>
                </a:gridCol>
              </a:tblGrid>
              <a:tr h="35378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Parameter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KA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TLAG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FV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8148007"/>
                  </a:ext>
                </a:extLst>
              </a:tr>
              <a:tr h="35378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Estimate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u="none" strike="noStrike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0.432125</a:t>
                      </a:r>
                      <a:endParaRPr lang="en-US" altLang="ko-KR" sz="1600" b="0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0.428274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u="none" strike="noStrike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0.44011</a:t>
                      </a:r>
                      <a:endParaRPr lang="en-US" altLang="ko-KR" sz="1600" b="0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99.06326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627479040"/>
                  </a:ext>
                </a:extLst>
              </a:tr>
              <a:tr h="35378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Stderr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37.76967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37.32454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0.434079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8622.433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88120949"/>
                  </a:ext>
                </a:extLst>
              </a:tr>
              <a:tr h="35378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CV%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u="none" strike="noStrike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8740.447</a:t>
                      </a:r>
                      <a:endParaRPr lang="en-US" altLang="ko-KR" sz="1600" b="0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u="none" strike="noStrike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8715.1</a:t>
                      </a:r>
                      <a:endParaRPr lang="en-US" altLang="ko-KR" sz="1600" b="0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u="none" strike="noStrike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98.62976</a:t>
                      </a:r>
                      <a:endParaRPr lang="en-US" altLang="ko-KR" sz="1600" b="0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u="none" strike="noStrike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8703.967</a:t>
                      </a:r>
                      <a:endParaRPr lang="en-US" altLang="ko-KR" sz="1600" b="0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646200679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364F8F9D-AEEB-48D7-942E-0F690285CD4E}"/>
              </a:ext>
            </a:extLst>
          </p:cNvPr>
          <p:cNvSpPr txBox="1"/>
          <p:nvPr/>
        </p:nvSpPr>
        <p:spPr>
          <a:xfrm>
            <a:off x="1331640" y="4785607"/>
            <a:ext cx="669674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Courier New" panose="02070309020205020404" pitchFamily="49" charset="0"/>
                <a:cs typeface="Courier New" panose="02070309020205020404" pitchFamily="49" charset="0"/>
              </a:rPr>
              <a:t>$Est</a:t>
            </a:r>
          </a:p>
          <a:p>
            <a:r>
              <a:rPr lang="en-US" altLang="ko-KR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Ka         </a:t>
            </a:r>
            <a:r>
              <a:rPr lang="en-US" altLang="ko-KR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Ke</a:t>
            </a:r>
            <a:r>
              <a:rPr lang="en-US" altLang="ko-KR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altLang="ko-KR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tlag</a:t>
            </a:r>
            <a:r>
              <a:rPr lang="en-US" altLang="ko-KR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V/F</a:t>
            </a:r>
          </a:p>
          <a:p>
            <a:r>
              <a:rPr lang="en-US" altLang="ko-KR" b="1" dirty="0">
                <a:latin typeface="Courier New" panose="02070309020205020404" pitchFamily="49" charset="0"/>
                <a:cs typeface="Courier New" panose="02070309020205020404" pitchFamily="49" charset="0"/>
              </a:rPr>
              <a:t>PE   </a:t>
            </a:r>
            <a:r>
              <a:rPr lang="en-US" altLang="ko-KR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0.4245171</a:t>
            </a:r>
            <a:r>
              <a:rPr lang="en-US" altLang="ko-KR" b="1" dirty="0">
                <a:latin typeface="Courier New" panose="02070309020205020404" pitchFamily="49" charset="0"/>
                <a:cs typeface="Courier New" panose="02070309020205020404" pitchFamily="49" charset="0"/>
              </a:rPr>
              <a:t>  0.4244273  </a:t>
            </a:r>
            <a:r>
              <a:rPr lang="en-US" altLang="ko-KR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0.3947633</a:t>
            </a:r>
            <a:r>
              <a:rPr lang="en-US" altLang="ko-KR" b="1" dirty="0">
                <a:latin typeface="Courier New" panose="02070309020205020404" pitchFamily="49" charset="0"/>
                <a:cs typeface="Courier New" panose="02070309020205020404" pitchFamily="49" charset="0"/>
              </a:rPr>
              <a:t> 99.35091</a:t>
            </a:r>
          </a:p>
          <a:p>
            <a:r>
              <a:rPr lang="en-US" altLang="ko-KR" b="1" dirty="0">
                <a:latin typeface="Courier New" panose="02070309020205020404" pitchFamily="49" charset="0"/>
                <a:cs typeface="Courier New" panose="02070309020205020404" pitchFamily="49" charset="0"/>
              </a:rPr>
              <a:t>SE   0.1403394  0.1403091  0.1130432 32.63545</a:t>
            </a:r>
          </a:p>
          <a:p>
            <a:r>
              <a:rPr lang="en-US" altLang="ko-KR" b="1" dirty="0">
                <a:latin typeface="Courier New" panose="02070309020205020404" pitchFamily="49" charset="0"/>
                <a:cs typeface="Courier New" panose="02070309020205020404" pitchFamily="49" charset="0"/>
              </a:rPr>
              <a:t>RSE </a:t>
            </a:r>
            <a:r>
              <a:rPr lang="en-US" altLang="ko-KR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33.0585981 33.0584658 28.6356898 32.84867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D50D8DB-B025-4D94-91C5-6E487B3962B8}"/>
              </a:ext>
            </a:extLst>
          </p:cNvPr>
          <p:cNvSpPr txBox="1"/>
          <p:nvPr/>
        </p:nvSpPr>
        <p:spPr>
          <a:xfrm>
            <a:off x="8100392" y="3109058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WNL5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45FEB0E-78A1-4CF0-B292-4823ADD68BB9}"/>
              </a:ext>
            </a:extLst>
          </p:cNvPr>
          <p:cNvSpPr/>
          <p:nvPr/>
        </p:nvSpPr>
        <p:spPr>
          <a:xfrm>
            <a:off x="7380312" y="1556792"/>
            <a:ext cx="648072" cy="126244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42703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A434B7E9-9C45-4C09-A4AF-4DE04064D5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3575" y="716890"/>
            <a:ext cx="1681425" cy="1987872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537BDB5E-8690-4C7B-9AE7-C538153356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43576"/>
            <a:ext cx="8229600" cy="562074"/>
          </a:xfrm>
        </p:spPr>
        <p:txBody>
          <a:bodyPr>
            <a:noAutofit/>
          </a:bodyPr>
          <a:lstStyle/>
          <a:p>
            <a:r>
              <a:rPr lang="en-US" altLang="ko-KR" sz="2800" dirty="0"/>
              <a:t>PK4 One-compartment oral dosing</a:t>
            </a:r>
            <a:endParaRPr lang="ko-KR" altLang="en-US" sz="2800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65D19638-D03B-4542-AB08-2E0772D75A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9947087"/>
              </p:ext>
            </p:extLst>
          </p:nvPr>
        </p:nvGraphicFramePr>
        <p:xfrm>
          <a:off x="539552" y="2852936"/>
          <a:ext cx="7272808" cy="16561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18202">
                  <a:extLst>
                    <a:ext uri="{9D8B030D-6E8A-4147-A177-3AD203B41FA5}">
                      <a16:colId xmlns:a16="http://schemas.microsoft.com/office/drawing/2014/main" val="1111717091"/>
                    </a:ext>
                  </a:extLst>
                </a:gridCol>
                <a:gridCol w="1818202">
                  <a:extLst>
                    <a:ext uri="{9D8B030D-6E8A-4147-A177-3AD203B41FA5}">
                      <a16:colId xmlns:a16="http://schemas.microsoft.com/office/drawing/2014/main" val="3460434657"/>
                    </a:ext>
                  </a:extLst>
                </a:gridCol>
                <a:gridCol w="1818202">
                  <a:extLst>
                    <a:ext uri="{9D8B030D-6E8A-4147-A177-3AD203B41FA5}">
                      <a16:colId xmlns:a16="http://schemas.microsoft.com/office/drawing/2014/main" val="955638817"/>
                    </a:ext>
                  </a:extLst>
                </a:gridCol>
                <a:gridCol w="1818202">
                  <a:extLst>
                    <a:ext uri="{9D8B030D-6E8A-4147-A177-3AD203B41FA5}">
                      <a16:colId xmlns:a16="http://schemas.microsoft.com/office/drawing/2014/main" val="3376030107"/>
                    </a:ext>
                  </a:extLst>
                </a:gridCol>
              </a:tblGrid>
              <a:tr h="414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Parameter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V_F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K01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K10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21879220"/>
                  </a:ext>
                </a:extLst>
              </a:tr>
              <a:tr h="414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Estimate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56.66937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0.142538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0.142966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59420545"/>
                  </a:ext>
                </a:extLst>
              </a:tr>
              <a:tr h="414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Stderr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3077.525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7.732394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7.763661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44146390"/>
                  </a:ext>
                </a:extLst>
              </a:tr>
              <a:tr h="414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CV%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5430.668</a:t>
                      </a:r>
                      <a:endParaRPr lang="en-US" altLang="ko-KR" sz="1800" b="0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5424.807</a:t>
                      </a:r>
                      <a:endParaRPr lang="en-US" altLang="ko-KR" sz="1800" b="0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5430.408</a:t>
                      </a:r>
                      <a:endParaRPr lang="en-US" altLang="ko-KR" sz="1800" b="0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0365540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2D2CE23C-93D0-4F25-97A2-BB5B5417F4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778788"/>
              </p:ext>
            </p:extLst>
          </p:nvPr>
        </p:nvGraphicFramePr>
        <p:xfrm>
          <a:off x="539552" y="4725144"/>
          <a:ext cx="7272808" cy="151216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18202">
                  <a:extLst>
                    <a:ext uri="{9D8B030D-6E8A-4147-A177-3AD203B41FA5}">
                      <a16:colId xmlns:a16="http://schemas.microsoft.com/office/drawing/2014/main" val="1606216809"/>
                    </a:ext>
                  </a:extLst>
                </a:gridCol>
                <a:gridCol w="1818202">
                  <a:extLst>
                    <a:ext uri="{9D8B030D-6E8A-4147-A177-3AD203B41FA5}">
                      <a16:colId xmlns:a16="http://schemas.microsoft.com/office/drawing/2014/main" val="840716733"/>
                    </a:ext>
                  </a:extLst>
                </a:gridCol>
                <a:gridCol w="1818202">
                  <a:extLst>
                    <a:ext uri="{9D8B030D-6E8A-4147-A177-3AD203B41FA5}">
                      <a16:colId xmlns:a16="http://schemas.microsoft.com/office/drawing/2014/main" val="835271827"/>
                    </a:ext>
                  </a:extLst>
                </a:gridCol>
                <a:gridCol w="1818202">
                  <a:extLst>
                    <a:ext uri="{9D8B030D-6E8A-4147-A177-3AD203B41FA5}">
                      <a16:colId xmlns:a16="http://schemas.microsoft.com/office/drawing/2014/main" val="2402276898"/>
                    </a:ext>
                  </a:extLst>
                </a:gridCol>
              </a:tblGrid>
              <a:tr h="37804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Parameter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tvV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tvKa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tvKe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80379810"/>
                  </a:ext>
                </a:extLst>
              </a:tr>
              <a:tr h="37804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Estimate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56.7418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0.143138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0.143138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14741975"/>
                  </a:ext>
                </a:extLst>
              </a:tr>
              <a:tr h="37804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Stderr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9.446534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0.023986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0.023986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68188772"/>
                  </a:ext>
                </a:extLst>
              </a:tr>
              <a:tr h="37804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CV%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16.64828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16.75699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 dirty="0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16.75699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55193995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81991478-41D3-4583-A530-E8B120E88D54}"/>
              </a:ext>
            </a:extLst>
          </p:cNvPr>
          <p:cNvSpPr txBox="1"/>
          <p:nvPr/>
        </p:nvSpPr>
        <p:spPr>
          <a:xfrm>
            <a:off x="8028384" y="2842840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WNL5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4DE50C9-425C-4136-9C72-7D1A037839C1}"/>
              </a:ext>
            </a:extLst>
          </p:cNvPr>
          <p:cNvSpPr txBox="1"/>
          <p:nvPr/>
        </p:nvSpPr>
        <p:spPr>
          <a:xfrm>
            <a:off x="7939417" y="4716377"/>
            <a:ext cx="995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WNL6.4</a:t>
            </a:r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1ABD94A-3313-45E9-A56E-92F2ABAE107C}"/>
              </a:ext>
            </a:extLst>
          </p:cNvPr>
          <p:cNvSpPr/>
          <p:nvPr/>
        </p:nvSpPr>
        <p:spPr>
          <a:xfrm>
            <a:off x="7164288" y="1556792"/>
            <a:ext cx="576064" cy="10768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9827F33-A4A2-43F8-BF8F-7C246C13C7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328" y="708864"/>
            <a:ext cx="4052672" cy="200882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9B27B78-F533-49AD-9054-028056E813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0112" y="711984"/>
            <a:ext cx="764576" cy="1992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5904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1433</TotalTime>
  <Words>858</Words>
  <Application>Microsoft Office PowerPoint</Application>
  <PresentationFormat>화면 슬라이드 쇼(4:3)</PresentationFormat>
  <Paragraphs>530</Paragraphs>
  <Slides>19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3" baseType="lpstr">
      <vt:lpstr>Courier New</vt:lpstr>
      <vt:lpstr>맑은 고딕</vt:lpstr>
      <vt:lpstr>Arial</vt:lpstr>
      <vt:lpstr>Office 테마</vt:lpstr>
      <vt:lpstr>R, NONMEM®, WinNonlin®의 약동학 모형 적합 결과 비교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PK2 – One compartment oral dosing</vt:lpstr>
      <vt:lpstr>PK3 One-compartment 1st- and 0-order input </vt:lpstr>
      <vt:lpstr>PK4 One-compartment oral dosing</vt:lpstr>
      <vt:lpstr>PK50 Analysis of multiple subjects</vt:lpstr>
      <vt:lpstr>PK50 Analysis of multiple subjects</vt:lpstr>
      <vt:lpstr>PK50 Analysis of multiple subjects</vt:lpstr>
      <vt:lpstr>PK50 Analysis of multiple subjects</vt:lpstr>
      <vt:lpstr>PK50 Analysis of multiple subjects</vt:lpstr>
      <vt:lpstr>PK50 Analysis of multiple subjects</vt:lpstr>
      <vt:lpstr>PK51 Multi-compartment drug/metabolite</vt:lpstr>
      <vt:lpstr>PK51 Multi-compartment drug/metabolite</vt:lpstr>
      <vt:lpstr>Others to note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KYH</dc:creator>
  <cp:lastModifiedBy>Sungpil Han</cp:lastModifiedBy>
  <cp:revision>143</cp:revision>
  <dcterms:created xsi:type="dcterms:W3CDTF">2014-11-11T05:10:54Z</dcterms:created>
  <dcterms:modified xsi:type="dcterms:W3CDTF">2019-11-06T00:53:15Z</dcterms:modified>
</cp:coreProperties>
</file>